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75" r:id="rId3"/>
    <p:sldId id="276" r:id="rId4"/>
    <p:sldId id="257" r:id="rId5"/>
    <p:sldId id="260" r:id="rId6"/>
    <p:sldId id="267" r:id="rId7"/>
    <p:sldId id="278" r:id="rId8"/>
    <p:sldId id="280" r:id="rId9"/>
    <p:sldId id="281" r:id="rId10"/>
    <p:sldId id="271" r:id="rId11"/>
    <p:sldId id="265" r:id="rId12"/>
    <p:sldId id="263" r:id="rId13"/>
    <p:sldId id="269" r:id="rId14"/>
    <p:sldId id="283"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574" autoAdjust="0"/>
  </p:normalViewPr>
  <p:slideViewPr>
    <p:cSldViewPr>
      <p:cViewPr varScale="1">
        <p:scale>
          <a:sx n="23" d="100"/>
          <a:sy n="23" d="100"/>
        </p:scale>
        <p:origin x="-61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E15DD-75A7-4D39-8341-72F09AE000DE}" type="datetimeFigureOut">
              <a:rPr lang="ru-RU" smtClean="0"/>
              <a:pPr/>
              <a:t>19.02.2018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E6B64-7FC2-4519-8869-B273DFDCD27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EE6B64-7FC2-4519-8869-B273DFDCD275}"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D:\Users\&#1058;&#1040;&#1058;&#1068;&#1071;&#1053;&#1040;\Desktop\&#1059;&#1063;&#1048;&#1058;&#1045;&#1051;&#1068;%20&#1043;&#1054;&#1044;&#1040;%202018\&#1059;&#1056;&#1054;&#1050;%2013.02.2018&#1043;\11111.mp3"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D:\Users\&#1058;&#1040;&#1058;&#1068;&#1071;&#1053;&#1040;\Desktop\&#1059;&#1063;&#1048;&#1058;&#1045;&#1051;&#1068;%20&#1043;&#1054;&#1044;&#1040;%202018\&#1059;&#1056;&#1054;&#1050;%2013.02.2018&#1043;\Recording_1.m4a"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D:\Users\&#1058;&#1040;&#1058;&#1068;&#1071;&#1053;&#1040;\Desktop\&#1059;&#1063;&#1048;&#1058;&#1045;&#1051;&#1068;%20&#1043;&#1054;&#1044;&#1040;%202018\&#1059;&#1056;&#1054;&#1050;%2013.02.2018&#1043;\222.mp3" TargetMode="External"/><Relationship Id="rId5" Type="http://schemas.openxmlformats.org/officeDocument/2006/relationships/image" Target="../media/image2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ackard Bell NM85\Downloads\0002-002-.jpg"/>
          <p:cNvPicPr>
            <a:picLocks noChangeAspect="1" noChangeArrowheads="1"/>
          </p:cNvPicPr>
          <p:nvPr/>
        </p:nvPicPr>
        <p:blipFill>
          <a:blip r:embed="rId2" cstate="print"/>
          <a:srcRect/>
          <a:stretch>
            <a:fillRect/>
          </a:stretch>
        </p:blipFill>
        <p:spPr bwMode="auto">
          <a:xfrm>
            <a:off x="0" y="0"/>
            <a:ext cx="9144000" cy="6862289"/>
          </a:xfrm>
          <a:prstGeom prst="rect">
            <a:avLst/>
          </a:prstGeom>
          <a:noFill/>
        </p:spPr>
      </p:pic>
      <p:sp>
        <p:nvSpPr>
          <p:cNvPr id="2" name="Заголовок 1"/>
          <p:cNvSpPr>
            <a:spLocks noGrp="1"/>
          </p:cNvSpPr>
          <p:nvPr>
            <p:ph type="ctrTitle"/>
          </p:nvPr>
        </p:nvSpPr>
        <p:spPr>
          <a:xfrm>
            <a:off x="533400" y="571480"/>
            <a:ext cx="7851648" cy="385765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a:lnSpc>
                <a:spcPct val="150000"/>
              </a:lnSpc>
              <a:defRPr/>
            </a:pPr>
            <a:r>
              <a:rPr lang="de-DE" sz="9600" dirty="0" smtClean="0">
                <a:solidFill>
                  <a:srgbClr val="0000FF"/>
                </a:solidFill>
                <a:latin typeface="Algerian" pitchFamily="82" charset="0"/>
              </a:rPr>
              <a:t>Guten Tag, Kinder!</a:t>
            </a:r>
            <a:endParaRPr lang="ru-RU" sz="9600"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ackard Bell NM85\Downloads\s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314" name="Заголовок 1"/>
          <p:cNvSpPr>
            <a:spLocks noGrp="1"/>
          </p:cNvSpPr>
          <p:nvPr>
            <p:ph type="title"/>
          </p:nvPr>
        </p:nvSpPr>
        <p:spPr>
          <a:xfrm>
            <a:off x="500034" y="0"/>
            <a:ext cx="8229600" cy="1143000"/>
          </a:xfrm>
        </p:spPr>
        <p:txBody>
          <a:bodyPr/>
          <a:lstStyle/>
          <a:p>
            <a:r>
              <a:rPr lang="de-DE" b="1" dirty="0" smtClean="0">
                <a:solidFill>
                  <a:srgbClr val="0000CC"/>
                </a:solidFill>
              </a:rPr>
              <a:t>Turnpause</a:t>
            </a:r>
            <a:endParaRPr lang="ru-RU" b="1" dirty="0" smtClean="0">
              <a:solidFill>
                <a:srgbClr val="0000CC"/>
              </a:solidFill>
            </a:endParaRPr>
          </a:p>
        </p:txBody>
      </p:sp>
      <p:pic>
        <p:nvPicPr>
          <p:cNvPr id="5" name="Рисунок 4"/>
          <p:cNvPicPr/>
          <p:nvPr/>
        </p:nvPicPr>
        <p:blipFill rotWithShape="1">
          <a:blip r:embed="rId3" cstate="print">
            <a:extLst>
              <a:ext uri="{28A0092B-C50C-407E-A947-70E740481C1C}">
                <a14:useLocalDpi xmlns:a14="http://schemas.microsoft.com/office/drawing/2010/main" xmlns="" val="0"/>
              </a:ext>
            </a:extLst>
          </a:blip>
          <a:srcRect l="7342" t="46821" r="72656" b="39499"/>
          <a:stretch/>
        </p:blipFill>
        <p:spPr bwMode="auto">
          <a:xfrm>
            <a:off x="0" y="-28275"/>
            <a:ext cx="2699792" cy="3168352"/>
          </a:xfrm>
          <a:prstGeom prst="ellipse">
            <a:avLst/>
          </a:prstGeom>
          <a:ln>
            <a:noFill/>
          </a:ln>
          <a:effectLst>
            <a:softEdge rad="112500"/>
          </a:effectLst>
          <a:extLst>
            <a:ext uri="{53640926-AAD7-44D8-BBD7-CCE9431645EC}">
              <a14:shadowObscured xmlns:a14="http://schemas.microsoft.com/office/drawing/2010/main" xmlns=""/>
            </a:ext>
          </a:extLst>
        </p:spPr>
      </p:pic>
      <p:sp>
        <p:nvSpPr>
          <p:cNvPr id="13316" name="Прямоугольник 2"/>
          <p:cNvSpPr>
            <a:spLocks noChangeArrowheads="1"/>
          </p:cNvSpPr>
          <p:nvPr/>
        </p:nvSpPr>
        <p:spPr bwMode="auto">
          <a:xfrm>
            <a:off x="2214546" y="1000108"/>
            <a:ext cx="5684837" cy="5574859"/>
          </a:xfrm>
          <a:prstGeom prst="rect">
            <a:avLst/>
          </a:prstGeom>
          <a:noFill/>
          <a:ln w="9525">
            <a:noFill/>
            <a:miter lim="800000"/>
            <a:headEnd/>
            <a:tailEnd/>
          </a:ln>
        </p:spPr>
        <p:txBody>
          <a:bodyPr>
            <a:spAutoFit/>
          </a:bodyPr>
          <a:lstStyle/>
          <a:p>
            <a:pPr algn="ctr">
              <a:lnSpc>
                <a:spcPct val="150000"/>
              </a:lnSpc>
            </a:pPr>
            <a:r>
              <a:rPr lang="de-DE" sz="2400" b="1" dirty="0">
                <a:latin typeface="Arial Black" pitchFamily="34" charset="0"/>
              </a:rPr>
              <a:t>Wie den Vogel fliegen wir.</a:t>
            </a:r>
            <a:endParaRPr lang="ru-RU" sz="2400" b="1" dirty="0">
              <a:latin typeface="Arial Black" pitchFamily="34" charset="0"/>
            </a:endParaRPr>
          </a:p>
          <a:p>
            <a:pPr algn="ctr">
              <a:lnSpc>
                <a:spcPct val="150000"/>
              </a:lnSpc>
            </a:pPr>
            <a:r>
              <a:rPr lang="de-DE" sz="2400" b="1" dirty="0">
                <a:latin typeface="Arial Black" pitchFamily="34" charset="0"/>
              </a:rPr>
              <a:t>Schwimmen gut, wie ein Delfin.</a:t>
            </a:r>
            <a:endParaRPr lang="ru-RU" sz="2400" b="1" dirty="0">
              <a:latin typeface="Arial Black" pitchFamily="34" charset="0"/>
            </a:endParaRPr>
          </a:p>
          <a:p>
            <a:pPr algn="ctr">
              <a:lnSpc>
                <a:spcPct val="150000"/>
              </a:lnSpc>
            </a:pPr>
            <a:r>
              <a:rPr lang="de-DE" sz="2400" b="1" dirty="0">
                <a:latin typeface="Arial Black" pitchFamily="34" charset="0"/>
              </a:rPr>
              <a:t>Wie ein Tiger, ziehen wir uns.</a:t>
            </a:r>
            <a:endParaRPr lang="ru-RU" sz="2400" b="1" dirty="0">
              <a:latin typeface="Arial Black" pitchFamily="34" charset="0"/>
            </a:endParaRPr>
          </a:p>
          <a:p>
            <a:pPr algn="ctr">
              <a:lnSpc>
                <a:spcPct val="150000"/>
              </a:lnSpc>
            </a:pPr>
            <a:r>
              <a:rPr lang="de-DE" sz="2400" b="1" dirty="0">
                <a:latin typeface="Arial Black" pitchFamily="34" charset="0"/>
              </a:rPr>
              <a:t>Springen noch, wie Kängurus</a:t>
            </a:r>
            <a:endParaRPr lang="ru-RU" sz="2400" b="1" dirty="0">
              <a:latin typeface="Arial Black" pitchFamily="34" charset="0"/>
            </a:endParaRPr>
          </a:p>
          <a:p>
            <a:pPr algn="ctr">
              <a:lnSpc>
                <a:spcPct val="150000"/>
              </a:lnSpc>
            </a:pPr>
            <a:r>
              <a:rPr lang="de-DE" sz="2400" b="1" dirty="0">
                <a:latin typeface="Arial Black" pitchFamily="34" charset="0"/>
              </a:rPr>
              <a:t>Wir sind groß, wie Elefant</a:t>
            </a:r>
            <a:endParaRPr lang="ru-RU" sz="2400" b="1" dirty="0">
              <a:latin typeface="Arial Black" pitchFamily="34" charset="0"/>
            </a:endParaRPr>
          </a:p>
          <a:p>
            <a:pPr algn="ctr">
              <a:lnSpc>
                <a:spcPct val="150000"/>
              </a:lnSpc>
            </a:pPr>
            <a:r>
              <a:rPr lang="de-DE" sz="2400" b="1" dirty="0">
                <a:latin typeface="Arial Black" pitchFamily="34" charset="0"/>
              </a:rPr>
              <a:t>Schrein laut, wie ein Hahn</a:t>
            </a:r>
            <a:endParaRPr lang="ru-RU" sz="2400" b="1" dirty="0">
              <a:latin typeface="Arial Black" pitchFamily="34" charset="0"/>
            </a:endParaRPr>
          </a:p>
          <a:p>
            <a:pPr algn="ctr">
              <a:lnSpc>
                <a:spcPct val="150000"/>
              </a:lnSpc>
            </a:pPr>
            <a:r>
              <a:rPr lang="de-DE" sz="2400" b="1" dirty="0">
                <a:latin typeface="Arial Black" pitchFamily="34" charset="0"/>
              </a:rPr>
              <a:t>Wir sind stark, wie die Giraffe</a:t>
            </a:r>
            <a:endParaRPr lang="ru-RU" sz="2400" b="1" dirty="0">
              <a:latin typeface="Arial Black" pitchFamily="34" charset="0"/>
            </a:endParaRPr>
          </a:p>
          <a:p>
            <a:pPr algn="ctr">
              <a:lnSpc>
                <a:spcPct val="150000"/>
              </a:lnSpc>
            </a:pPr>
            <a:r>
              <a:rPr lang="de-DE" sz="2400" b="1" dirty="0">
                <a:latin typeface="Arial Black" pitchFamily="34" charset="0"/>
              </a:rPr>
              <a:t>Und geschickt, wie viele Affen</a:t>
            </a:r>
            <a:endParaRPr lang="ru-RU" sz="2400" b="1" dirty="0">
              <a:latin typeface="Arial Black" pitchFamily="34" charset="0"/>
            </a:endParaRPr>
          </a:p>
          <a:p>
            <a:pPr algn="ctr">
              <a:lnSpc>
                <a:spcPct val="150000"/>
              </a:lnSpc>
            </a:pPr>
            <a:r>
              <a:rPr lang="de-DE" sz="2400" b="1" dirty="0">
                <a:latin typeface="Arial Black" pitchFamily="34" charset="0"/>
              </a:rPr>
              <a:t>Dreh dich, Katze, rasch herum</a:t>
            </a:r>
            <a:endParaRPr lang="ru-RU" sz="2400" b="1" dirty="0">
              <a:latin typeface="Arial Black" pitchFamily="34" charset="0"/>
            </a:endParaRPr>
          </a:p>
          <a:p>
            <a:pPr algn="ctr">
              <a:lnSpc>
                <a:spcPct val="150000"/>
              </a:lnSpc>
            </a:pPr>
            <a:r>
              <a:rPr lang="de-DE" sz="2400" b="1" dirty="0">
                <a:latin typeface="Arial Black" pitchFamily="34" charset="0"/>
              </a:rPr>
              <a:t>Laufe schneller vor dem Hund.</a:t>
            </a:r>
            <a:endParaRPr lang="ru-RU" sz="2400" b="1" dirty="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ackard Bell NM85\Downloads\s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4" name="Rectangle 1"/>
          <p:cNvSpPr>
            <a:spLocks noChangeArrowheads="1"/>
          </p:cNvSpPr>
          <p:nvPr/>
        </p:nvSpPr>
        <p:spPr bwMode="auto">
          <a:xfrm>
            <a:off x="0" y="-122539"/>
            <a:ext cx="9144000" cy="8510022"/>
          </a:xfrm>
          <a:prstGeom prst="rect">
            <a:avLst/>
          </a:prstGeom>
          <a:noFill/>
          <a:ln w="9525">
            <a:noFill/>
            <a:miter lim="800000"/>
            <a:headEnd/>
            <a:tailEnd/>
          </a:ln>
        </p:spPr>
        <p:txBody>
          <a:bodyPr wrap="square" anchor="ctr">
            <a:spAutoFit/>
          </a:bodyPr>
          <a:lstStyle/>
          <a:p>
            <a:pPr eaLnBrk="0" hangingPunct="0">
              <a:lnSpc>
                <a:spcPct val="150000"/>
              </a:lnSpc>
              <a:tabLst>
                <a:tab pos="228600" algn="l"/>
              </a:tabLst>
            </a:pPr>
            <a:r>
              <a:rPr lang="de-DE" altLang="ru-RU" sz="1400" b="1" u="sng" dirty="0">
                <a:cs typeface="Times New Roman" pitchFamily="18" charset="0"/>
              </a:rPr>
              <a:t> </a:t>
            </a:r>
            <a:endParaRPr lang="ru-RU" altLang="ru-RU" sz="1200" dirty="0">
              <a:cs typeface="Times New Roman" pitchFamily="18" charset="0"/>
            </a:endParaRPr>
          </a:p>
          <a:p>
            <a:pPr algn="ctr" eaLnBrk="0" hangingPunct="0">
              <a:lnSpc>
                <a:spcPct val="150000"/>
              </a:lnSpc>
              <a:tabLst>
                <a:tab pos="228600" algn="l"/>
              </a:tabLst>
            </a:pPr>
            <a:r>
              <a:rPr lang="de-DE" altLang="ru-RU" sz="3600" b="1" dirty="0">
                <a:solidFill>
                  <a:srgbClr val="0000CC"/>
                </a:solidFill>
                <a:cs typeface="Times New Roman" pitchFamily="18" charset="0"/>
              </a:rPr>
              <a:t>Setzt das Verb „werden“ in richtigen Form ein</a:t>
            </a:r>
            <a:r>
              <a:rPr lang="de-DE" altLang="ru-RU" sz="3600" b="1" dirty="0" smtClean="0">
                <a:solidFill>
                  <a:srgbClr val="0000CC"/>
                </a:solidFill>
                <a:cs typeface="Times New Roman" pitchFamily="18" charset="0"/>
              </a:rPr>
              <a:t>!</a:t>
            </a:r>
            <a:endParaRPr lang="en-US" altLang="ru-RU" sz="3600" dirty="0">
              <a:solidFill>
                <a:srgbClr val="0000CC"/>
              </a:solidFill>
              <a:cs typeface="Times New Roman" pitchFamily="18" charset="0"/>
            </a:endParaRPr>
          </a:p>
          <a:p>
            <a:pPr marL="514350" indent="-514350" eaLnBrk="0" hangingPunct="0">
              <a:tabLst>
                <a:tab pos="228600" algn="l"/>
              </a:tabLst>
            </a:pPr>
            <a:r>
              <a:rPr lang="de-DE" altLang="ru-RU" sz="3200" dirty="0" smtClean="0">
                <a:cs typeface="Times New Roman" pitchFamily="18" charset="0"/>
              </a:rPr>
              <a:t> 1. </a:t>
            </a:r>
            <a:r>
              <a:rPr lang="en-US" sz="3200" dirty="0" smtClean="0"/>
              <a:t>Im </a:t>
            </a:r>
            <a:r>
              <a:rPr lang="en-US" sz="3200" dirty="0" err="1" smtClean="0"/>
              <a:t>Sommer</a:t>
            </a:r>
            <a:r>
              <a:rPr lang="en-US" sz="3200" dirty="0" smtClean="0"/>
              <a:t> ______ </a:t>
            </a:r>
            <a:r>
              <a:rPr lang="en-US" sz="3200" dirty="0" err="1" smtClean="0"/>
              <a:t>viele</a:t>
            </a:r>
            <a:r>
              <a:rPr lang="en-US" sz="3200" dirty="0" smtClean="0"/>
              <a:t> Kinder </a:t>
            </a:r>
            <a:r>
              <a:rPr lang="en-US" sz="3200" dirty="0" err="1" smtClean="0"/>
              <a:t>aufs</a:t>
            </a:r>
            <a:r>
              <a:rPr lang="en-US" sz="3200" dirty="0" smtClean="0"/>
              <a:t> Land </a:t>
            </a:r>
            <a:r>
              <a:rPr lang="en-US" sz="3200" dirty="0" err="1" smtClean="0"/>
              <a:t>zu</a:t>
            </a:r>
            <a:r>
              <a:rPr lang="en-US" sz="3200" dirty="0" smtClean="0"/>
              <a:t> </a:t>
            </a:r>
            <a:r>
              <a:rPr lang="en-US" sz="3200" dirty="0" err="1" smtClean="0"/>
              <a:t>ihren</a:t>
            </a:r>
            <a:r>
              <a:rPr lang="en-US" sz="3200" dirty="0" smtClean="0"/>
              <a:t> </a:t>
            </a:r>
            <a:r>
              <a:rPr lang="en-US" sz="3200" dirty="0" err="1" smtClean="0"/>
              <a:t>Großeltern</a:t>
            </a:r>
            <a:r>
              <a:rPr lang="en-US" sz="3200" dirty="0" smtClean="0"/>
              <a:t> </a:t>
            </a:r>
            <a:r>
              <a:rPr lang="en-US" sz="3200" dirty="0" err="1" smtClean="0"/>
              <a:t>fahren</a:t>
            </a:r>
            <a:r>
              <a:rPr lang="en-US" sz="3200" dirty="0" smtClean="0"/>
              <a:t>. </a:t>
            </a:r>
            <a:endParaRPr lang="ru-RU" sz="3200" dirty="0" smtClean="0"/>
          </a:p>
          <a:p>
            <a:pPr lvl="0"/>
            <a:r>
              <a:rPr lang="en-US" sz="3200" dirty="0" smtClean="0"/>
              <a:t>2. </a:t>
            </a:r>
            <a:r>
              <a:rPr lang="en-US" sz="3200" dirty="0" err="1" smtClean="0"/>
              <a:t>Ein</a:t>
            </a:r>
            <a:r>
              <a:rPr lang="en-US" sz="3200" dirty="0" smtClean="0"/>
              <a:t> </a:t>
            </a:r>
            <a:r>
              <a:rPr lang="en-US" sz="3200" dirty="0" err="1" smtClean="0"/>
              <a:t>Mädchen</a:t>
            </a:r>
            <a:r>
              <a:rPr lang="en-US" sz="3200" dirty="0" smtClean="0"/>
              <a:t> _______ auf </a:t>
            </a:r>
            <a:r>
              <a:rPr lang="en-US" sz="3200" dirty="0" err="1" smtClean="0"/>
              <a:t>der</a:t>
            </a:r>
            <a:r>
              <a:rPr lang="en-US" sz="3200" dirty="0" smtClean="0"/>
              <a:t> </a:t>
            </a:r>
            <a:r>
              <a:rPr lang="en-US" sz="3200" dirty="0" err="1" smtClean="0"/>
              <a:t>Viehfarm</a:t>
            </a:r>
            <a:r>
              <a:rPr lang="en-US" sz="3200" dirty="0" smtClean="0"/>
              <a:t> </a:t>
            </a:r>
            <a:r>
              <a:rPr lang="en-US" sz="3200" dirty="0" err="1" smtClean="0"/>
              <a:t>arbeiten</a:t>
            </a:r>
            <a:r>
              <a:rPr lang="en-US" sz="3200" dirty="0" smtClean="0"/>
              <a:t>, </a:t>
            </a:r>
            <a:endParaRPr lang="de-DE" sz="3200" dirty="0" smtClean="0"/>
          </a:p>
          <a:p>
            <a:pPr lvl="0"/>
            <a:r>
              <a:rPr lang="en-US" sz="3200" dirty="0" smtClean="0"/>
              <a:t>3. </a:t>
            </a:r>
            <a:r>
              <a:rPr lang="en-US" sz="3200" dirty="0" err="1" smtClean="0"/>
              <a:t>Sie</a:t>
            </a:r>
            <a:r>
              <a:rPr lang="en-US" sz="3200" dirty="0" smtClean="0"/>
              <a:t> ________ </a:t>
            </a:r>
            <a:r>
              <a:rPr lang="en-US" sz="3200" dirty="0" err="1" smtClean="0"/>
              <a:t>Tierarzt</a:t>
            </a:r>
            <a:r>
              <a:rPr lang="en-US" sz="3200" dirty="0" smtClean="0"/>
              <a:t>.</a:t>
            </a:r>
          </a:p>
          <a:p>
            <a:pPr lvl="0"/>
            <a:r>
              <a:rPr lang="en-US" sz="3200" dirty="0" smtClean="0"/>
              <a:t>4. </a:t>
            </a:r>
            <a:r>
              <a:rPr lang="en-US" sz="3200" dirty="0" err="1" smtClean="0"/>
              <a:t>Sie</a:t>
            </a:r>
            <a:r>
              <a:rPr lang="en-US" sz="3200" dirty="0" smtClean="0"/>
              <a:t> _______</a:t>
            </a:r>
            <a:r>
              <a:rPr lang="en-US" sz="3200" dirty="0" err="1" smtClean="0"/>
              <a:t>Kühe</a:t>
            </a:r>
            <a:r>
              <a:rPr lang="en-US" sz="3200" dirty="0" smtClean="0"/>
              <a:t>, </a:t>
            </a:r>
            <a:r>
              <a:rPr lang="en-US" sz="3200" dirty="0" err="1" smtClean="0"/>
              <a:t>Schweine</a:t>
            </a:r>
            <a:r>
              <a:rPr lang="en-US" sz="3200" dirty="0" smtClean="0"/>
              <a:t>, </a:t>
            </a:r>
            <a:r>
              <a:rPr lang="en-US" sz="3200" dirty="0" err="1" smtClean="0"/>
              <a:t>Pferde</a:t>
            </a:r>
            <a:r>
              <a:rPr lang="en-US" sz="3200" dirty="0" smtClean="0"/>
              <a:t> </a:t>
            </a:r>
            <a:r>
              <a:rPr lang="en-US" sz="3200" dirty="0" err="1" smtClean="0"/>
              <a:t>füttern</a:t>
            </a:r>
            <a:r>
              <a:rPr lang="en-US" sz="3200" dirty="0" smtClean="0"/>
              <a:t> und </a:t>
            </a:r>
            <a:r>
              <a:rPr lang="en-US" sz="3200" dirty="0" err="1" smtClean="0"/>
              <a:t>sie</a:t>
            </a:r>
            <a:r>
              <a:rPr lang="en-US" sz="3200" dirty="0" smtClean="0"/>
              <a:t> </a:t>
            </a:r>
            <a:r>
              <a:rPr lang="en-US" sz="3200" dirty="0" err="1" smtClean="0"/>
              <a:t>pflegen</a:t>
            </a:r>
            <a:r>
              <a:rPr lang="en-US" sz="3200" dirty="0" smtClean="0"/>
              <a:t>. </a:t>
            </a:r>
            <a:endParaRPr lang="ru-RU" sz="3200" dirty="0" smtClean="0"/>
          </a:p>
          <a:p>
            <a:pPr lvl="0"/>
            <a:r>
              <a:rPr lang="en-US" sz="3200" dirty="0" smtClean="0"/>
              <a:t>5. Mein Freund ________</a:t>
            </a:r>
            <a:r>
              <a:rPr lang="en-US" sz="3200" dirty="0" err="1" smtClean="0"/>
              <a:t>dem</a:t>
            </a:r>
            <a:r>
              <a:rPr lang="en-US" sz="3200" dirty="0" smtClean="0"/>
              <a:t> </a:t>
            </a:r>
            <a:r>
              <a:rPr lang="en-US" sz="3200" dirty="0" err="1" smtClean="0"/>
              <a:t>Großvater</a:t>
            </a:r>
            <a:r>
              <a:rPr lang="en-US" sz="3200" dirty="0" smtClean="0"/>
              <a:t> </a:t>
            </a:r>
            <a:r>
              <a:rPr lang="en-US" sz="3200" dirty="0" err="1" smtClean="0"/>
              <a:t>helfen</a:t>
            </a:r>
            <a:r>
              <a:rPr lang="en-US" sz="3200" dirty="0" smtClean="0"/>
              <a:t>. </a:t>
            </a:r>
            <a:endParaRPr lang="ru-RU" sz="3200" dirty="0" smtClean="0"/>
          </a:p>
          <a:p>
            <a:pPr lvl="0"/>
            <a:r>
              <a:rPr lang="en-US" sz="3200" dirty="0" smtClean="0"/>
              <a:t>6. </a:t>
            </a:r>
            <a:r>
              <a:rPr lang="en-US" sz="3200" dirty="0" err="1" smtClean="0"/>
              <a:t>Viele</a:t>
            </a:r>
            <a:r>
              <a:rPr lang="en-US" sz="3200" dirty="0" smtClean="0"/>
              <a:t> Kinder __________</a:t>
            </a:r>
            <a:r>
              <a:rPr lang="en-US" sz="3200" dirty="0" err="1" smtClean="0"/>
              <a:t>bei</a:t>
            </a:r>
            <a:r>
              <a:rPr lang="en-US" sz="3200" dirty="0" smtClean="0"/>
              <a:t> </a:t>
            </a:r>
            <a:r>
              <a:rPr lang="en-US" sz="3200" dirty="0" err="1" smtClean="0"/>
              <a:t>der</a:t>
            </a:r>
            <a:r>
              <a:rPr lang="en-US" sz="3200" dirty="0" smtClean="0"/>
              <a:t> </a:t>
            </a:r>
            <a:r>
              <a:rPr lang="en-US" sz="3200" dirty="0" err="1" smtClean="0"/>
              <a:t>Ernte</a:t>
            </a:r>
            <a:r>
              <a:rPr lang="en-US" sz="3200" dirty="0" smtClean="0"/>
              <a:t> </a:t>
            </a:r>
            <a:r>
              <a:rPr lang="en-US" sz="3200" dirty="0" err="1" smtClean="0"/>
              <a:t>helfen</a:t>
            </a:r>
            <a:r>
              <a:rPr lang="en-US" sz="3200" dirty="0" smtClean="0"/>
              <a:t>. </a:t>
            </a:r>
            <a:endParaRPr lang="ru-RU" sz="3200" dirty="0" smtClean="0"/>
          </a:p>
          <a:p>
            <a:pPr lvl="0"/>
            <a:r>
              <a:rPr lang="en-US" sz="3200" dirty="0" smtClean="0"/>
              <a:t>7. </a:t>
            </a:r>
            <a:r>
              <a:rPr lang="en-US" sz="3200" dirty="0" err="1" smtClean="0"/>
              <a:t>Sie</a:t>
            </a:r>
            <a:r>
              <a:rPr lang="en-US" sz="3200" dirty="0" smtClean="0"/>
              <a:t> ____________</a:t>
            </a:r>
            <a:r>
              <a:rPr lang="en-US" sz="3200" dirty="0" err="1" smtClean="0"/>
              <a:t>natürlich</a:t>
            </a:r>
            <a:r>
              <a:rPr lang="en-US" sz="3200" dirty="0" smtClean="0"/>
              <a:t> </a:t>
            </a:r>
            <a:r>
              <a:rPr lang="en-US" sz="3200" dirty="0" err="1" smtClean="0"/>
              <a:t>auch</a:t>
            </a:r>
            <a:r>
              <a:rPr lang="en-US" sz="3200" dirty="0" smtClean="0"/>
              <a:t> in den Wald </a:t>
            </a:r>
            <a:r>
              <a:rPr lang="en-US" sz="3200" dirty="0" err="1" smtClean="0"/>
              <a:t>gehen</a:t>
            </a:r>
            <a:r>
              <a:rPr lang="en-US" sz="3200" dirty="0" smtClean="0"/>
              <a:t>, </a:t>
            </a:r>
            <a:r>
              <a:rPr lang="en-US" sz="3200" dirty="0" err="1" smtClean="0"/>
              <a:t>Beeren</a:t>
            </a:r>
            <a:r>
              <a:rPr lang="en-US" sz="3200" dirty="0" smtClean="0"/>
              <a:t> und </a:t>
            </a:r>
            <a:r>
              <a:rPr lang="en-US" sz="3200" dirty="0" err="1" smtClean="0"/>
              <a:t>Pilze</a:t>
            </a:r>
            <a:r>
              <a:rPr lang="en-US" sz="3200" dirty="0" smtClean="0"/>
              <a:t> </a:t>
            </a:r>
            <a:r>
              <a:rPr lang="en-US" sz="3200" dirty="0" err="1" smtClean="0"/>
              <a:t>suchen</a:t>
            </a:r>
            <a:r>
              <a:rPr lang="en-US" sz="3200" dirty="0" smtClean="0"/>
              <a:t>. </a:t>
            </a:r>
          </a:p>
          <a:p>
            <a:pPr lvl="0"/>
            <a:r>
              <a:rPr lang="en-US" sz="3200" dirty="0" smtClean="0"/>
              <a:t>8. </a:t>
            </a:r>
            <a:r>
              <a:rPr lang="en-US" sz="3200" dirty="0" err="1" smtClean="0"/>
              <a:t>Ihr</a:t>
            </a:r>
            <a:r>
              <a:rPr lang="en-US" sz="3200" dirty="0" smtClean="0"/>
              <a:t> ________ </a:t>
            </a:r>
            <a:r>
              <a:rPr lang="de-DE" sz="3200" dirty="0" smtClean="0"/>
              <a:t>ins Disko gehen.</a:t>
            </a:r>
            <a:endParaRPr lang="ru-RU" sz="3200" dirty="0" smtClean="0"/>
          </a:p>
          <a:p>
            <a:pPr eaLnBrk="0" hangingPunct="0">
              <a:lnSpc>
                <a:spcPct val="150000"/>
              </a:lnSpc>
              <a:tabLst>
                <a:tab pos="228600" algn="l"/>
              </a:tabLst>
            </a:pPr>
            <a:endParaRPr lang="de-DE" altLang="ru-RU" sz="3200" dirty="0">
              <a:cs typeface="Times New Roman" pitchFamily="18" charset="0"/>
            </a:endParaRPr>
          </a:p>
          <a:p>
            <a:pPr eaLnBrk="0" hangingPunct="0">
              <a:lnSpc>
                <a:spcPct val="150000"/>
              </a:lnSpc>
              <a:tabLst>
                <a:tab pos="228600" algn="l"/>
              </a:tabLst>
            </a:pPr>
            <a:endParaRPr lang="de-DE" altLang="ru-RU" sz="2800" dirty="0">
              <a:cs typeface="Times New Roman" pitchFamily="18" charset="0"/>
            </a:endParaRPr>
          </a:p>
          <a:p>
            <a:pPr eaLnBrk="0" hangingPunct="0">
              <a:lnSpc>
                <a:spcPct val="150000"/>
              </a:lnSpc>
              <a:buFontTx/>
              <a:buChar char="•"/>
              <a:tabLst>
                <a:tab pos="228600" algn="l"/>
              </a:tabLst>
            </a:pPr>
            <a:endParaRPr lang="ru-RU" altLang="ru-RU" sz="2000" dirty="0">
              <a:cs typeface="Times New Roman" pitchFamily="18" charset="0"/>
            </a:endParaRPr>
          </a:p>
        </p:txBody>
      </p:sp>
      <p:sp>
        <p:nvSpPr>
          <p:cNvPr id="4" name="Прямоугольник 3"/>
          <p:cNvSpPr/>
          <p:nvPr/>
        </p:nvSpPr>
        <p:spPr>
          <a:xfrm>
            <a:off x="1928794" y="1071546"/>
            <a:ext cx="2483593" cy="523220"/>
          </a:xfrm>
          <a:prstGeom prst="rect">
            <a:avLst/>
          </a:prstGeom>
          <a:noFill/>
        </p:spPr>
        <p:txBody>
          <a:bodyPr wrap="square" lIns="91440" tIns="45720" rIns="91440" bIns="45720">
            <a:spAutoFit/>
          </a:bodyPr>
          <a:lstStyle/>
          <a:p>
            <a:pPr algn="ctr"/>
            <a:r>
              <a:rPr lang="en-US" sz="2800" b="1" cap="none" spc="0"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werden</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5" name="Прямоугольник 4"/>
          <p:cNvSpPr/>
          <p:nvPr/>
        </p:nvSpPr>
        <p:spPr>
          <a:xfrm>
            <a:off x="571472" y="3071810"/>
            <a:ext cx="2483593" cy="523220"/>
          </a:xfrm>
          <a:prstGeom prst="rect">
            <a:avLst/>
          </a:prstGeom>
          <a:noFill/>
        </p:spPr>
        <p:txBody>
          <a:bodyPr wrap="square" lIns="91440" tIns="45720" rIns="91440" bIns="45720">
            <a:spAutoFit/>
          </a:bodyPr>
          <a:lstStyle/>
          <a:p>
            <a:pPr algn="ctr"/>
            <a:r>
              <a:rPr lang="en-US" sz="2800" b="1" cap="none" spc="0"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werden</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6" name="Прямоугольник 5"/>
          <p:cNvSpPr/>
          <p:nvPr/>
        </p:nvSpPr>
        <p:spPr>
          <a:xfrm>
            <a:off x="2285984" y="2143116"/>
            <a:ext cx="2483593" cy="523220"/>
          </a:xfrm>
          <a:prstGeom prst="rect">
            <a:avLst/>
          </a:prstGeom>
          <a:noFill/>
        </p:spPr>
        <p:txBody>
          <a:bodyPr wrap="square" lIns="91440" tIns="45720" rIns="91440" bIns="45720">
            <a:spAutoFit/>
          </a:bodyPr>
          <a:lstStyle/>
          <a:p>
            <a:pPr algn="ctr"/>
            <a:r>
              <a:rPr lang="en-US" sz="2800" b="1" cap="none" spc="0"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wird</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7" name="Прямоугольник 6"/>
          <p:cNvSpPr/>
          <p:nvPr/>
        </p:nvSpPr>
        <p:spPr>
          <a:xfrm>
            <a:off x="642910" y="2571744"/>
            <a:ext cx="2483593" cy="523220"/>
          </a:xfrm>
          <a:prstGeom prst="rect">
            <a:avLst/>
          </a:prstGeom>
          <a:noFill/>
        </p:spPr>
        <p:txBody>
          <a:bodyPr wrap="square" lIns="91440" tIns="45720" rIns="91440" bIns="45720">
            <a:spAutoFit/>
          </a:bodyPr>
          <a:lstStyle/>
          <a:p>
            <a:pPr algn="ct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wird</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2285984" y="3929066"/>
            <a:ext cx="2483593" cy="523220"/>
          </a:xfrm>
          <a:prstGeom prst="rect">
            <a:avLst/>
          </a:prstGeom>
          <a:noFill/>
        </p:spPr>
        <p:txBody>
          <a:bodyPr wrap="square" lIns="91440" tIns="45720" rIns="91440" bIns="45720">
            <a:spAutoFit/>
          </a:bodyPr>
          <a:lstStyle/>
          <a:p>
            <a:pPr algn="ctr"/>
            <a:r>
              <a:rPr lang="en-US" sz="2800" b="1" cap="none" spc="0"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wird</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9" name="Прямоугольник 8"/>
          <p:cNvSpPr/>
          <p:nvPr/>
        </p:nvSpPr>
        <p:spPr>
          <a:xfrm>
            <a:off x="2143108" y="4500570"/>
            <a:ext cx="2483593" cy="523220"/>
          </a:xfrm>
          <a:prstGeom prst="rect">
            <a:avLst/>
          </a:prstGeom>
          <a:noFill/>
        </p:spPr>
        <p:txBody>
          <a:bodyPr wrap="square" lIns="91440" tIns="45720" rIns="91440" bIns="45720">
            <a:spAutoFit/>
          </a:bodyPr>
          <a:lstStyle/>
          <a:p>
            <a:pPr algn="ctr"/>
            <a:r>
              <a:rPr lang="en-US" sz="2800" b="1" cap="none" spc="0"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werden</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0" name="Прямоугольник 9"/>
          <p:cNvSpPr/>
          <p:nvPr/>
        </p:nvSpPr>
        <p:spPr>
          <a:xfrm>
            <a:off x="1000100" y="4929198"/>
            <a:ext cx="2483593" cy="523220"/>
          </a:xfrm>
          <a:prstGeom prst="rect">
            <a:avLst/>
          </a:prstGeom>
          <a:noFill/>
        </p:spPr>
        <p:txBody>
          <a:bodyPr wrap="square" lIns="91440" tIns="45720" rIns="91440" bIns="45720">
            <a:spAutoFit/>
          </a:bodyPr>
          <a:lstStyle/>
          <a:p>
            <a:pPr algn="ctr"/>
            <a:r>
              <a:rPr lang="en-US" sz="2800" b="1" cap="none" spc="0"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werden</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1" name="Прямоугольник 10"/>
          <p:cNvSpPr/>
          <p:nvPr/>
        </p:nvSpPr>
        <p:spPr>
          <a:xfrm>
            <a:off x="785786" y="6000768"/>
            <a:ext cx="2483593" cy="523220"/>
          </a:xfrm>
          <a:prstGeom prst="rect">
            <a:avLst/>
          </a:prstGeom>
          <a:noFill/>
        </p:spPr>
        <p:txBody>
          <a:bodyPr wrap="square" lIns="91440" tIns="45720" rIns="91440" bIns="45720">
            <a:spAutoFit/>
          </a:bodyPr>
          <a:lstStyle/>
          <a:p>
            <a:pPr algn="ctr"/>
            <a:r>
              <a:rPr lang="en-US" sz="2800" b="1" cap="none" spc="0"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werdet</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ackard Bell NM85\Downloads\s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4" name="Rectangle 10"/>
          <p:cNvSpPr>
            <a:spLocks noChangeArrowheads="1"/>
          </p:cNvSpPr>
          <p:nvPr/>
        </p:nvSpPr>
        <p:spPr bwMode="auto">
          <a:xfrm>
            <a:off x="571500" y="0"/>
            <a:ext cx="8072438" cy="1415772"/>
          </a:xfrm>
          <a:prstGeom prst="rect">
            <a:avLst/>
          </a:prstGeom>
          <a:noFill/>
          <a:ln w="9525">
            <a:noFill/>
            <a:miter lim="800000"/>
            <a:headEnd/>
            <a:tailEnd/>
          </a:ln>
        </p:spPr>
        <p:txBody>
          <a:bodyPr anchor="ctr">
            <a:spAutoFit/>
          </a:bodyPr>
          <a:lstStyle/>
          <a:p>
            <a:pPr>
              <a:defRPr/>
            </a:pPr>
            <a:r>
              <a:rPr lang="en-US" sz="1200" b="1" dirty="0">
                <a:latin typeface="Verdana" pitchFamily="34" charset="0"/>
                <a:cs typeface="Times New Roman" pitchFamily="18" charset="0"/>
              </a:rPr>
              <a:t>   </a:t>
            </a:r>
            <a:r>
              <a:rPr lang="en-US" sz="1600" b="1" dirty="0">
                <a:latin typeface="Verdana" pitchFamily="34" charset="0"/>
                <a:cs typeface="Times New Roman" pitchFamily="18" charset="0"/>
              </a:rPr>
              <a:t> </a:t>
            </a:r>
          </a:p>
          <a:p>
            <a:pPr algn="ctr">
              <a:defRPr/>
            </a:pPr>
            <a:r>
              <a:rPr lang="en-US" sz="2800" b="1" dirty="0" err="1">
                <a:solidFill>
                  <a:srgbClr val="0000CC"/>
                </a:solidFill>
                <a:effectLst>
                  <a:outerShdw blurRad="38100" dist="38100" dir="2700000" algn="tl">
                    <a:srgbClr val="000000">
                      <a:alpha val="43137"/>
                    </a:srgbClr>
                  </a:outerShdw>
                </a:effectLst>
                <a:latin typeface="Verdana" pitchFamily="34" charset="0"/>
                <a:cs typeface="Times New Roman" pitchFamily="18" charset="0"/>
              </a:rPr>
              <a:t>Bestimmt</a:t>
            </a:r>
            <a:r>
              <a:rPr lang="en-US" sz="2800" b="1" dirty="0">
                <a:solidFill>
                  <a:srgbClr val="0000CC"/>
                </a:solidFill>
                <a:effectLst>
                  <a:outerShdw blurRad="38100" dist="38100" dir="2700000" algn="tl">
                    <a:srgbClr val="000000">
                      <a:alpha val="43137"/>
                    </a:srgbClr>
                  </a:outerShdw>
                </a:effectLst>
                <a:latin typeface="Verdana" pitchFamily="34" charset="0"/>
                <a:cs typeface="Times New Roman" pitchFamily="18" charset="0"/>
              </a:rPr>
              <a:t>  die  </a:t>
            </a:r>
            <a:r>
              <a:rPr lang="en-US" sz="2800" b="1" dirty="0" err="1">
                <a:solidFill>
                  <a:srgbClr val="0000CC"/>
                </a:solidFill>
                <a:effectLst>
                  <a:outerShdw blurRad="38100" dist="38100" dir="2700000" algn="tl">
                    <a:srgbClr val="000000">
                      <a:alpha val="43137"/>
                    </a:srgbClr>
                  </a:outerShdw>
                </a:effectLst>
                <a:latin typeface="Verdana" pitchFamily="34" charset="0"/>
                <a:cs typeface="Times New Roman" pitchFamily="18" charset="0"/>
              </a:rPr>
              <a:t>Vorteile</a:t>
            </a:r>
            <a:r>
              <a:rPr lang="en-US" sz="2800" b="1" dirty="0">
                <a:solidFill>
                  <a:srgbClr val="0000CC"/>
                </a:solidFill>
                <a:effectLst>
                  <a:outerShdw blurRad="38100" dist="38100" dir="2700000" algn="tl">
                    <a:srgbClr val="000000">
                      <a:alpha val="43137"/>
                    </a:srgbClr>
                  </a:outerShdw>
                </a:effectLst>
                <a:latin typeface="Verdana" pitchFamily="34" charset="0"/>
                <a:cs typeface="Times New Roman" pitchFamily="18" charset="0"/>
              </a:rPr>
              <a:t> und die </a:t>
            </a:r>
            <a:r>
              <a:rPr lang="en-US" sz="2800" b="1" dirty="0" err="1">
                <a:solidFill>
                  <a:srgbClr val="0000CC"/>
                </a:solidFill>
                <a:effectLst>
                  <a:outerShdw blurRad="38100" dist="38100" dir="2700000" algn="tl">
                    <a:srgbClr val="000000">
                      <a:alpha val="43137"/>
                    </a:srgbClr>
                  </a:outerShdw>
                </a:effectLst>
                <a:latin typeface="Verdana" pitchFamily="34" charset="0"/>
                <a:cs typeface="Times New Roman" pitchFamily="18" charset="0"/>
              </a:rPr>
              <a:t>Nachteile</a:t>
            </a:r>
            <a:r>
              <a:rPr lang="en-US" sz="2800" b="1" dirty="0">
                <a:solidFill>
                  <a:srgbClr val="0000CC"/>
                </a:solidFill>
                <a:effectLst>
                  <a:outerShdw blurRad="38100" dist="38100" dir="2700000" algn="tl">
                    <a:srgbClr val="000000">
                      <a:alpha val="43137"/>
                    </a:srgbClr>
                  </a:outerShdw>
                </a:effectLst>
                <a:latin typeface="Verdana" pitchFamily="34" charset="0"/>
                <a:cs typeface="Times New Roman" pitchFamily="18" charset="0"/>
              </a:rPr>
              <a:t> des </a:t>
            </a:r>
            <a:r>
              <a:rPr lang="en-US" sz="2800" b="1" dirty="0" err="1">
                <a:solidFill>
                  <a:srgbClr val="0000CC"/>
                </a:solidFill>
                <a:effectLst>
                  <a:outerShdw blurRad="38100" dist="38100" dir="2700000" algn="tl">
                    <a:srgbClr val="000000">
                      <a:alpha val="43137"/>
                    </a:srgbClr>
                  </a:outerShdw>
                </a:effectLst>
                <a:latin typeface="Verdana" pitchFamily="34" charset="0"/>
                <a:cs typeface="Times New Roman" pitchFamily="18" charset="0"/>
              </a:rPr>
              <a:t>Lebens</a:t>
            </a:r>
            <a:r>
              <a:rPr lang="en-US" sz="2800" b="1" dirty="0">
                <a:solidFill>
                  <a:srgbClr val="0000CC"/>
                </a:solidFill>
                <a:effectLst>
                  <a:outerShdw blurRad="38100" dist="38100" dir="2700000" algn="tl">
                    <a:srgbClr val="000000">
                      <a:alpha val="43137"/>
                    </a:srgbClr>
                  </a:outerShdw>
                </a:effectLst>
                <a:latin typeface="Verdana" pitchFamily="34" charset="0"/>
                <a:cs typeface="Times New Roman" pitchFamily="18" charset="0"/>
              </a:rPr>
              <a:t> auf </a:t>
            </a:r>
            <a:r>
              <a:rPr lang="en-US" sz="2800" b="1" dirty="0" err="1">
                <a:solidFill>
                  <a:srgbClr val="0000CC"/>
                </a:solidFill>
                <a:effectLst>
                  <a:outerShdw blurRad="38100" dist="38100" dir="2700000" algn="tl">
                    <a:srgbClr val="000000">
                      <a:alpha val="43137"/>
                    </a:srgbClr>
                  </a:outerShdw>
                </a:effectLst>
                <a:latin typeface="Verdana" pitchFamily="34" charset="0"/>
                <a:cs typeface="Times New Roman" pitchFamily="18" charset="0"/>
              </a:rPr>
              <a:t>dem</a:t>
            </a:r>
            <a:r>
              <a:rPr lang="en-US" sz="2800" b="1" dirty="0">
                <a:solidFill>
                  <a:srgbClr val="0000CC"/>
                </a:solidFill>
                <a:effectLst>
                  <a:outerShdw blurRad="38100" dist="38100" dir="2700000" algn="tl">
                    <a:srgbClr val="000000">
                      <a:alpha val="43137"/>
                    </a:srgbClr>
                  </a:outerShdw>
                </a:effectLst>
                <a:latin typeface="Verdana" pitchFamily="34"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Verdana" pitchFamily="34" charset="0"/>
                <a:cs typeface="Times New Roman" pitchFamily="18" charset="0"/>
              </a:rPr>
              <a:t>Lande</a:t>
            </a:r>
            <a:r>
              <a:rPr lang="en-US" sz="2800" b="1" dirty="0">
                <a:solidFill>
                  <a:srgbClr val="0000CC"/>
                </a:solidFill>
                <a:effectLst>
                  <a:outerShdw blurRad="38100" dist="38100" dir="2700000" algn="tl">
                    <a:srgbClr val="000000">
                      <a:alpha val="43137"/>
                    </a:srgbClr>
                  </a:outerShdw>
                </a:effectLst>
                <a:latin typeface="Verdana" pitchFamily="34" charset="0"/>
                <a:cs typeface="Times New Roman" pitchFamily="18" charset="0"/>
              </a:rPr>
              <a:t>.</a:t>
            </a:r>
          </a:p>
          <a:p>
            <a:pPr>
              <a:defRPr/>
            </a:pPr>
            <a:endParaRPr lang="ru-RU" sz="1400" dirty="0">
              <a:latin typeface="Verdana" pitchFamily="34" charset="0"/>
            </a:endParaRPr>
          </a:p>
        </p:txBody>
      </p:sp>
      <p:graphicFrame>
        <p:nvGraphicFramePr>
          <p:cNvPr id="4" name="Таблица 3"/>
          <p:cNvGraphicFramePr>
            <a:graphicFrameLocks noGrp="1"/>
          </p:cNvGraphicFramePr>
          <p:nvPr/>
        </p:nvGraphicFramePr>
        <p:xfrm>
          <a:off x="214313" y="1214438"/>
          <a:ext cx="8715375" cy="3233739"/>
        </p:xfrm>
        <a:graphic>
          <a:graphicData uri="http://schemas.openxmlformats.org/drawingml/2006/table">
            <a:tbl>
              <a:tblPr/>
              <a:tblGrid>
                <a:gridCol w="4423089"/>
                <a:gridCol w="4292286"/>
              </a:tblGrid>
              <a:tr h="630936">
                <a:tc>
                  <a:txBody>
                    <a:bodyPr/>
                    <a:lstStyle/>
                    <a:p>
                      <a:pPr algn="ctr">
                        <a:lnSpc>
                          <a:spcPct val="115000"/>
                        </a:lnSpc>
                        <a:spcAft>
                          <a:spcPts val="0"/>
                        </a:spcAft>
                      </a:pPr>
                      <a:r>
                        <a:rPr lang="en-US" sz="3600" b="1" dirty="0">
                          <a:solidFill>
                            <a:srgbClr val="FF0000"/>
                          </a:solidFill>
                          <a:effectLst>
                            <a:outerShdw blurRad="38100" dist="38100" dir="2700000" algn="tl">
                              <a:srgbClr val="000000">
                                <a:alpha val="43137"/>
                              </a:srgbClr>
                            </a:outerShdw>
                          </a:effectLst>
                          <a:latin typeface="Calibri"/>
                          <a:ea typeface="Calibri"/>
                          <a:cs typeface="Times New Roman"/>
                        </a:rPr>
                        <a:t>Die  </a:t>
                      </a:r>
                      <a:r>
                        <a:rPr lang="en-US" sz="3600" b="1" dirty="0" err="1">
                          <a:solidFill>
                            <a:srgbClr val="FF0000"/>
                          </a:solidFill>
                          <a:effectLst>
                            <a:outerShdw blurRad="38100" dist="38100" dir="2700000" algn="tl">
                              <a:srgbClr val="000000">
                                <a:alpha val="43137"/>
                              </a:srgbClr>
                            </a:outerShdw>
                          </a:effectLst>
                          <a:latin typeface="Calibri"/>
                          <a:ea typeface="Calibri"/>
                          <a:cs typeface="Times New Roman"/>
                        </a:rPr>
                        <a:t>Vorteile</a:t>
                      </a:r>
                      <a:endParaRPr lang="ru-RU" sz="36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b="1" dirty="0">
                          <a:solidFill>
                            <a:srgbClr val="FF0000"/>
                          </a:solidFill>
                          <a:effectLst>
                            <a:outerShdw blurRad="38100" dist="38100" dir="2700000" algn="tl">
                              <a:srgbClr val="000000">
                                <a:alpha val="43137"/>
                              </a:srgbClr>
                            </a:outerShdw>
                          </a:effectLst>
                          <a:latin typeface="Calibri"/>
                          <a:ea typeface="Calibri"/>
                          <a:cs typeface="Times New Roman"/>
                        </a:rPr>
                        <a:t>Die </a:t>
                      </a:r>
                      <a:r>
                        <a:rPr lang="en-US" sz="3600" b="1" dirty="0" err="1">
                          <a:solidFill>
                            <a:srgbClr val="FF0000"/>
                          </a:solidFill>
                          <a:effectLst>
                            <a:outerShdw blurRad="38100" dist="38100" dir="2700000" algn="tl">
                              <a:srgbClr val="000000">
                                <a:alpha val="43137"/>
                              </a:srgbClr>
                            </a:outerShdw>
                          </a:effectLst>
                          <a:latin typeface="Calibri"/>
                          <a:ea typeface="Calibri"/>
                          <a:cs typeface="Times New Roman"/>
                        </a:rPr>
                        <a:t>Nachteile</a:t>
                      </a:r>
                      <a:endParaRPr lang="ru-RU" sz="3600" b="1"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29">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29">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29">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29">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29">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29">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29">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40" name="Прямоугольник 4"/>
          <p:cNvSpPr>
            <a:spLocks noChangeArrowheads="1"/>
          </p:cNvSpPr>
          <p:nvPr/>
        </p:nvSpPr>
        <p:spPr bwMode="auto">
          <a:xfrm>
            <a:off x="214313" y="4429125"/>
            <a:ext cx="8715375" cy="3477875"/>
          </a:xfrm>
          <a:prstGeom prst="rect">
            <a:avLst/>
          </a:prstGeom>
          <a:noFill/>
          <a:ln w="9525">
            <a:noFill/>
            <a:miter lim="800000"/>
            <a:headEnd/>
            <a:tailEnd/>
          </a:ln>
        </p:spPr>
        <p:txBody>
          <a:bodyPr>
            <a:spAutoFit/>
          </a:bodyPr>
          <a:lstStyle/>
          <a:p>
            <a:pPr algn="ctr">
              <a:lnSpc>
                <a:spcPct val="150000"/>
              </a:lnSpc>
              <a:defRPr/>
            </a:pPr>
            <a:r>
              <a:rPr lang="en-US" sz="2400" b="1" dirty="0" err="1">
                <a:latin typeface="Cambria Math" pitchFamily="18" charset="0"/>
                <a:ea typeface="Cambria Math" pitchFamily="18" charset="0"/>
                <a:cs typeface="Times New Roman" pitchFamily="18" charset="0"/>
              </a:rPr>
              <a:t>physische</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Arbeit</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frische</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Luft</a:t>
            </a:r>
            <a:r>
              <a:rPr lang="en-US" sz="2400" b="1" dirty="0">
                <a:latin typeface="Cambria Math" pitchFamily="18" charset="0"/>
                <a:ea typeface="Cambria Math" pitchFamily="18" charset="0"/>
                <a:cs typeface="Times New Roman" pitchFamily="18" charset="0"/>
              </a:rPr>
              <a:t>, die </a:t>
            </a:r>
            <a:r>
              <a:rPr lang="en-US" sz="2400" b="1" dirty="0" err="1">
                <a:latin typeface="Cambria Math" pitchFamily="18" charset="0"/>
                <a:ea typeface="Cambria Math" pitchFamily="18" charset="0"/>
                <a:cs typeface="Times New Roman" pitchFamily="18" charset="0"/>
              </a:rPr>
              <a:t>Häuser</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ohne</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Komfort</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malerische</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Gegend</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eigenes</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Vieh</a:t>
            </a:r>
            <a:r>
              <a:rPr lang="en-US" sz="2400" b="1" dirty="0">
                <a:latin typeface="Cambria Math" pitchFamily="18" charset="0"/>
                <a:ea typeface="Cambria Math" pitchFamily="18" charset="0"/>
                <a:cs typeface="Times New Roman" pitchFamily="18" charset="0"/>
              </a:rPr>
              <a:t> und </a:t>
            </a:r>
            <a:r>
              <a:rPr lang="en-US" sz="2400" b="1" dirty="0" err="1">
                <a:latin typeface="Cambria Math" pitchFamily="18" charset="0"/>
                <a:ea typeface="Cambria Math" pitchFamily="18" charset="0"/>
                <a:cs typeface="Times New Roman" pitchFamily="18" charset="0"/>
              </a:rPr>
              <a:t>Geflügel</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schöne</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Natur</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frühes</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Ausstehen</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schwere</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Arbeit</a:t>
            </a:r>
            <a:r>
              <a:rPr lang="en-US" sz="2400" b="1" dirty="0">
                <a:latin typeface="Cambria Math" pitchFamily="18" charset="0"/>
                <a:ea typeface="Cambria Math" pitchFamily="18" charset="0"/>
                <a:cs typeface="Times New Roman" pitchFamily="18" charset="0"/>
              </a:rPr>
              <a:t>, die </a:t>
            </a:r>
            <a:r>
              <a:rPr lang="en-US" sz="2400" b="1" dirty="0" err="1">
                <a:latin typeface="Cambria Math" pitchFamily="18" charset="0"/>
                <a:ea typeface="Cambria Math" pitchFamily="18" charset="0"/>
                <a:cs typeface="Times New Roman" pitchFamily="18" charset="0"/>
              </a:rPr>
              <a:t>Nähe</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zur</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Natur</a:t>
            </a:r>
            <a:r>
              <a:rPr lang="en-US" sz="2400" b="1" dirty="0">
                <a:latin typeface="Cambria Math" pitchFamily="18" charset="0"/>
                <a:ea typeface="Cambria Math" pitchFamily="18" charset="0"/>
                <a:cs typeface="Times New Roman" pitchFamily="18" charset="0"/>
              </a:rPr>
              <a:t>,</a:t>
            </a:r>
            <a:r>
              <a:rPr lang="de-DE" sz="2400" b="1" dirty="0">
                <a:solidFill>
                  <a:srgbClr val="0000FF"/>
                </a:solidFill>
                <a:latin typeface="Cambria Math" pitchFamily="18" charset="0"/>
                <a:ea typeface="Cambria Math" pitchFamily="18" charset="0"/>
              </a:rPr>
              <a:t> </a:t>
            </a:r>
            <a:r>
              <a:rPr lang="de-DE" sz="2400" b="1" dirty="0">
                <a:latin typeface="Cambria Math" pitchFamily="18" charset="0"/>
                <a:ea typeface="Cambria Math" pitchFamily="18" charset="0"/>
              </a:rPr>
              <a:t>ö</a:t>
            </a:r>
            <a:r>
              <a:rPr lang="en-US" sz="2400" b="1" dirty="0" err="1">
                <a:latin typeface="Cambria Math" pitchFamily="18" charset="0"/>
                <a:ea typeface="Cambria Math" pitchFamily="18" charset="0"/>
              </a:rPr>
              <a:t>kologisch</a:t>
            </a:r>
            <a:r>
              <a:rPr lang="en-US" sz="2400" b="1" dirty="0">
                <a:latin typeface="Cambria Math" pitchFamily="18" charset="0"/>
                <a:ea typeface="Cambria Math" pitchFamily="18" charset="0"/>
              </a:rPr>
              <a:t> </a:t>
            </a:r>
            <a:r>
              <a:rPr lang="en-US" sz="2400" b="1" dirty="0" err="1">
                <a:latin typeface="Cambria Math" pitchFamily="18" charset="0"/>
                <a:ea typeface="Cambria Math" pitchFamily="18" charset="0"/>
              </a:rPr>
              <a:t>saubere</a:t>
            </a:r>
            <a:r>
              <a:rPr lang="en-US" sz="2400" b="1" dirty="0">
                <a:latin typeface="Cambria Math" pitchFamily="18" charset="0"/>
                <a:ea typeface="Cambria Math" pitchFamily="18" charset="0"/>
              </a:rPr>
              <a:t> </a:t>
            </a:r>
            <a:r>
              <a:rPr lang="en-US" sz="2400" b="1" dirty="0" err="1">
                <a:latin typeface="Cambria Math" pitchFamily="18" charset="0"/>
                <a:ea typeface="Cambria Math" pitchFamily="18" charset="0"/>
              </a:rPr>
              <a:t>Lebensmittel,</a:t>
            </a:r>
            <a:r>
              <a:rPr lang="en-US" sz="2400" b="1" dirty="0" err="1">
                <a:latin typeface="Cambria Math" pitchFamily="18" charset="0"/>
                <a:ea typeface="Cambria Math" pitchFamily="18" charset="0"/>
                <a:cs typeface="Times New Roman" pitchFamily="18" charset="0"/>
              </a:rPr>
              <a:t>eigenes</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Obst</a:t>
            </a:r>
            <a:r>
              <a:rPr lang="en-US" sz="2400" b="1" dirty="0">
                <a:latin typeface="Cambria Math" pitchFamily="18" charset="0"/>
                <a:ea typeface="Cambria Math" pitchFamily="18" charset="0"/>
                <a:cs typeface="Times New Roman" pitchFamily="18" charset="0"/>
              </a:rPr>
              <a:t> und </a:t>
            </a:r>
            <a:r>
              <a:rPr lang="en-US" sz="2400" b="1" dirty="0" err="1">
                <a:latin typeface="Cambria Math" pitchFamily="18" charset="0"/>
                <a:ea typeface="Cambria Math" pitchFamily="18" charset="0"/>
                <a:cs typeface="Times New Roman" pitchFamily="18" charset="0"/>
              </a:rPr>
              <a:t>Gemüse</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viel</a:t>
            </a:r>
            <a:r>
              <a:rPr lang="en-US" sz="2400" b="1" dirty="0">
                <a:latin typeface="Cambria Math" pitchFamily="18" charset="0"/>
                <a:ea typeface="Cambria Math" pitchFamily="18" charset="0"/>
                <a:cs typeface="Times New Roman" pitchFamily="18" charset="0"/>
              </a:rPr>
              <a:t> </a:t>
            </a:r>
            <a:r>
              <a:rPr lang="en-US" sz="2400" b="1" dirty="0" err="1">
                <a:latin typeface="Cambria Math" pitchFamily="18" charset="0"/>
                <a:ea typeface="Cambria Math" pitchFamily="18" charset="0"/>
                <a:cs typeface="Times New Roman" pitchFamily="18" charset="0"/>
              </a:rPr>
              <a:t>Arbeit</a:t>
            </a:r>
            <a:endParaRPr lang="ru-RU" sz="2400" b="1" dirty="0">
              <a:latin typeface="Cambria Math" pitchFamily="18" charset="0"/>
              <a:ea typeface="Cambria Math" pitchFamily="18" charset="0"/>
            </a:endParaRPr>
          </a:p>
          <a:p>
            <a:pPr eaLnBrk="0" hangingPunct="0">
              <a:defRPr/>
            </a:pPr>
            <a:endParaRPr lang="ru-RU" sz="1400" dirty="0">
              <a:latin typeface="Verdana" pitchFamily="34" charset="0"/>
            </a:endParaRPr>
          </a:p>
          <a:p>
            <a:pPr eaLnBrk="0" hangingPunct="0">
              <a:defRPr/>
            </a:pPr>
            <a:r>
              <a:rPr lang="en-US" sz="1600" b="1" dirty="0">
                <a:latin typeface="Verdana" pitchFamily="34" charset="0"/>
                <a:cs typeface="Times New Roman" pitchFamily="18" charset="0"/>
              </a:rPr>
              <a:t> </a:t>
            </a:r>
            <a:endParaRPr lang="ru-RU" sz="1200" dirty="0">
              <a:latin typeface="Verdana" pitchFamily="34" charset="0"/>
            </a:endParaRPr>
          </a:p>
          <a:p>
            <a:pPr eaLnBrk="0" hangingPunct="0">
              <a:defRPr/>
            </a:pPr>
            <a:endParaRPr lang="ru-RU" sz="1400" dirty="0">
              <a:latin typeface="Verdana" pitchFamily="34" charset="0"/>
            </a:endParaRPr>
          </a:p>
          <a:p>
            <a:pPr eaLnBrk="0" hangingPunct="0">
              <a:defRPr/>
            </a:pPr>
            <a:endParaRPr lang="ru-RU" sz="1600" dirty="0">
              <a:latin typeface="Verdana" pitchFamily="34" charset="0"/>
            </a:endParaRPr>
          </a:p>
          <a:p>
            <a:pPr eaLnBrk="0" hangingPunct="0">
              <a:defRPr/>
            </a:pPr>
            <a:endParaRPr lang="ru-RU" sz="1600" dirty="0">
              <a:latin typeface="Verdana" pitchFamily="34" charset="0"/>
            </a:endParaRPr>
          </a:p>
        </p:txBody>
      </p:sp>
      <p:sp>
        <p:nvSpPr>
          <p:cNvPr id="6" name="Прямоугольник 5"/>
          <p:cNvSpPr/>
          <p:nvPr/>
        </p:nvSpPr>
        <p:spPr>
          <a:xfrm>
            <a:off x="755576" y="1772816"/>
            <a:ext cx="3528392" cy="523220"/>
          </a:xfrm>
          <a:prstGeom prst="rect">
            <a:avLst/>
          </a:prstGeom>
          <a:noFill/>
        </p:spPr>
        <p:txBody>
          <a:bodyPr wrap="square" lIns="91440" tIns="45720" rIns="91440" bIns="45720">
            <a:spAutoFit/>
          </a:bodyPr>
          <a:lstStyle/>
          <a:p>
            <a:pPr algn="ct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7" name="Прямоугольник 6"/>
          <p:cNvSpPr/>
          <p:nvPr/>
        </p:nvSpPr>
        <p:spPr>
          <a:xfrm>
            <a:off x="251520" y="2924944"/>
            <a:ext cx="4320480" cy="954107"/>
          </a:xfrm>
          <a:prstGeom prst="rect">
            <a:avLst/>
          </a:prstGeom>
          <a:noFill/>
        </p:spPr>
        <p:txBody>
          <a:bodyPr wrap="square" lIns="91440" tIns="45720" rIns="91440" bIns="45720">
            <a:spAutoFit/>
          </a:bodyPr>
          <a:lstStyle/>
          <a:p>
            <a:pPr algn="ct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Okologisch</a:t>
            </a: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saubere</a:t>
            </a: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Lebensmittel</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8" name="Прямоугольник 7"/>
          <p:cNvSpPr/>
          <p:nvPr/>
        </p:nvSpPr>
        <p:spPr>
          <a:xfrm>
            <a:off x="619944" y="1853208"/>
            <a:ext cx="2483593" cy="523220"/>
          </a:xfrm>
          <a:prstGeom prst="rect">
            <a:avLst/>
          </a:prstGeom>
          <a:noFill/>
        </p:spPr>
        <p:txBody>
          <a:bodyPr wrap="square" lIns="91440" tIns="45720" rIns="91440" bIns="45720">
            <a:spAutoFit/>
          </a:bodyPr>
          <a:lstStyle/>
          <a:p>
            <a:pPr algn="ct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Frische</a:t>
            </a: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Luft</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9" name="Прямоугольник 8"/>
          <p:cNvSpPr/>
          <p:nvPr/>
        </p:nvSpPr>
        <p:spPr>
          <a:xfrm>
            <a:off x="755576" y="2420888"/>
            <a:ext cx="3744416" cy="523220"/>
          </a:xfrm>
          <a:prstGeom prst="rect">
            <a:avLst/>
          </a:prstGeom>
          <a:noFill/>
        </p:spPr>
        <p:txBody>
          <a:bodyPr wrap="square" lIns="91440" tIns="45720" rIns="91440" bIns="45720">
            <a:spAutoFit/>
          </a:bodyPr>
          <a:lstStyle/>
          <a:p>
            <a:pPr algn="ct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Malerische</a:t>
            </a: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Gegend</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0" name="Прямоугольник 9"/>
          <p:cNvSpPr/>
          <p:nvPr/>
        </p:nvSpPr>
        <p:spPr>
          <a:xfrm>
            <a:off x="5076056" y="3429000"/>
            <a:ext cx="3456384" cy="523220"/>
          </a:xfrm>
          <a:prstGeom prst="rect">
            <a:avLst/>
          </a:prstGeom>
          <a:noFill/>
        </p:spPr>
        <p:txBody>
          <a:bodyPr wrap="square" lIns="91440" tIns="45720" rIns="91440" bIns="45720">
            <a:spAutoFit/>
          </a:bodyPr>
          <a:lstStyle/>
          <a:p>
            <a:pPr algn="ct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Fruhes</a:t>
            </a: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Ausstehen</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1" name="Прямоугольник 10"/>
          <p:cNvSpPr/>
          <p:nvPr/>
        </p:nvSpPr>
        <p:spPr>
          <a:xfrm>
            <a:off x="4716016" y="2780928"/>
            <a:ext cx="3600400" cy="523220"/>
          </a:xfrm>
          <a:prstGeom prst="rect">
            <a:avLst/>
          </a:prstGeom>
          <a:noFill/>
        </p:spPr>
        <p:txBody>
          <a:bodyPr wrap="square" lIns="91440" tIns="45720" rIns="91440" bIns="45720">
            <a:spAutoFit/>
          </a:bodyPr>
          <a:lstStyle/>
          <a:p>
            <a:pPr algn="ct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Physische</a:t>
            </a: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Arbeit</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2" name="Прямоугольник 11"/>
          <p:cNvSpPr/>
          <p:nvPr/>
        </p:nvSpPr>
        <p:spPr>
          <a:xfrm>
            <a:off x="5076056" y="1844824"/>
            <a:ext cx="3672408" cy="954107"/>
          </a:xfrm>
          <a:prstGeom prst="rect">
            <a:avLst/>
          </a:prstGeom>
          <a:noFill/>
        </p:spPr>
        <p:txBody>
          <a:bodyPr wrap="square" lIns="91440" tIns="45720" rIns="91440" bIns="45720">
            <a:spAutoFit/>
          </a:bodyPr>
          <a:lstStyle/>
          <a:p>
            <a:pPr algn="ct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Die Hauser </a:t>
            </a: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ohne</a:t>
            </a:r>
            <a:r>
              <a:rPr lang="en-US" sz="2800"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 </a:t>
            </a:r>
            <a:r>
              <a:rPr lang="en-US" sz="2800" b="1"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Komfort</a:t>
            </a:r>
            <a:endParaRPr lang="ru-RU" sz="2800" b="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ackard Bell NM85\Downloads\s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1"/>
          <p:cNvSpPr txBox="1">
            <a:spLocks noChangeArrowheads="1"/>
          </p:cNvSpPr>
          <p:nvPr/>
        </p:nvSpPr>
        <p:spPr>
          <a:xfrm>
            <a:off x="1785918" y="0"/>
            <a:ext cx="7143800" cy="6858000"/>
          </a:xfrm>
          <a:prstGeom prst="rect">
            <a:avLst/>
          </a:prstGeom>
        </p:spPr>
        <p:txBody>
          <a:bodyPr vert="horz" lIns="91440" tIns="45720" rIns="91440" bIns="45720" rtlCol="0" anchor="t">
            <a:normAutofit/>
          </a:bodyPr>
          <a:lstStyle/>
          <a:p>
            <a:pPr marL="339725" marR="0" lvl="0" indent="-339725" algn="ctr" defTabSz="914400" rtl="0" eaLnBrk="1" fontAlgn="auto" latinLnBrk="0" hangingPunct="1">
              <a:lnSpc>
                <a:spcPct val="100000"/>
              </a:lnSpc>
              <a:spcBef>
                <a:spcPts val="800"/>
              </a:spcBef>
              <a:spcAft>
                <a:spcPts val="0"/>
              </a:spcAft>
              <a:buClr>
                <a:srgbClr val="66CCFF"/>
              </a:buClr>
              <a:buSzPct val="70000"/>
              <a:buFont typeface="Wingdings" pitchFamily="2" charset="2"/>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endParaRPr>
          </a:p>
          <a:p>
            <a:pPr marL="0" marR="0" lvl="0" indent="0" algn="ctr" defTabSz="914400" rtl="0" eaLnBrk="1" fontAlgn="auto" latinLnBrk="0" hangingPunct="1">
              <a:lnSpc>
                <a:spcPct val="100000"/>
              </a:lnSpc>
              <a:spcBef>
                <a:spcPts val="800"/>
              </a:spcBef>
              <a:spcAft>
                <a:spcPts val="0"/>
              </a:spcAft>
              <a:buClr>
                <a:srgbClr val="66CCFF"/>
              </a:buClr>
              <a:buSzPct val="70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en-US" sz="3200" b="0" i="0" u="none" strike="noStrike" kern="1200" cap="none" spc="0" normalizeH="0" baseline="0" noProof="0" dirty="0" smtClean="0">
                <a:ln>
                  <a:noFill/>
                </a:ln>
                <a:solidFill>
                  <a:srgbClr val="0000FF"/>
                </a:solidFill>
                <a:effectLst/>
                <a:uLnTx/>
                <a:uFillTx/>
                <a:latin typeface="Aharoni" pitchFamily="2" charset="-79"/>
                <a:ea typeface="+mj-ea"/>
                <a:cs typeface="Aharoni" pitchFamily="2" charset="-79"/>
              </a:rPr>
              <a:t>Was </a:t>
            </a:r>
            <a:r>
              <a:rPr kumimoji="0" lang="en-US" sz="3200" b="0" i="0" u="none" strike="noStrike" kern="1200" cap="none" spc="0" normalizeH="0" baseline="0" noProof="0" dirty="0" err="1" smtClean="0">
                <a:ln>
                  <a:noFill/>
                </a:ln>
                <a:solidFill>
                  <a:srgbClr val="0000FF"/>
                </a:solidFill>
                <a:effectLst/>
                <a:uLnTx/>
                <a:uFillTx/>
                <a:latin typeface="Aharoni" pitchFamily="2" charset="-79"/>
                <a:ea typeface="+mj-ea"/>
                <a:cs typeface="Aharoni" pitchFamily="2" charset="-79"/>
              </a:rPr>
              <a:t>habt</a:t>
            </a:r>
            <a:r>
              <a:rPr kumimoji="0" lang="en-US" sz="3200" b="0" i="0" u="none" strike="noStrike" kern="1200" cap="none" spc="0" normalizeH="0" noProof="0" dirty="0" smtClean="0">
                <a:ln>
                  <a:noFill/>
                </a:ln>
                <a:solidFill>
                  <a:srgbClr val="0000FF"/>
                </a:solidFill>
                <a:effectLst/>
                <a:uLnTx/>
                <a:uFillTx/>
                <a:latin typeface="Aharoni" pitchFamily="2" charset="-79"/>
                <a:ea typeface="+mj-ea"/>
                <a:cs typeface="Aharoni" pitchFamily="2" charset="-79"/>
              </a:rPr>
              <a:t> </a:t>
            </a:r>
            <a:r>
              <a:rPr kumimoji="0" lang="en-US" sz="3200" b="0" i="0" u="none" strike="noStrike" kern="1200" cap="none" spc="0" normalizeH="0" noProof="0" dirty="0" err="1" smtClean="0">
                <a:ln>
                  <a:noFill/>
                </a:ln>
                <a:solidFill>
                  <a:srgbClr val="0000FF"/>
                </a:solidFill>
                <a:effectLst/>
                <a:uLnTx/>
                <a:uFillTx/>
                <a:latin typeface="Aharoni" pitchFamily="2" charset="-79"/>
                <a:ea typeface="+mj-ea"/>
                <a:cs typeface="Aharoni" pitchFamily="2" charset="-79"/>
              </a:rPr>
              <a:t>ihr</a:t>
            </a:r>
            <a:r>
              <a:rPr kumimoji="0" lang="en-US" sz="3200" b="0" i="0" u="none" strike="noStrike" kern="1200" cap="none" spc="0" normalizeH="0" baseline="0" noProof="0" dirty="0" smtClean="0">
                <a:ln>
                  <a:noFill/>
                </a:ln>
                <a:solidFill>
                  <a:srgbClr val="0000FF"/>
                </a:solidFill>
                <a:effectLst/>
                <a:uLnTx/>
                <a:uFillTx/>
                <a:latin typeface="Aharoni" pitchFamily="2" charset="-79"/>
                <a:ea typeface="+mj-ea"/>
                <a:cs typeface="Aharoni" pitchFamily="2" charset="-79"/>
              </a:rPr>
              <a:t> in </a:t>
            </a:r>
            <a:r>
              <a:rPr kumimoji="0" lang="en-US" sz="3200" b="0" i="0" u="none" strike="noStrike" kern="1200" cap="none" spc="0" normalizeH="0" baseline="0" noProof="0" dirty="0" err="1" smtClean="0">
                <a:ln>
                  <a:noFill/>
                </a:ln>
                <a:solidFill>
                  <a:srgbClr val="0000FF"/>
                </a:solidFill>
                <a:effectLst/>
                <a:uLnTx/>
                <a:uFillTx/>
                <a:latin typeface="Aharoni" pitchFamily="2" charset="-79"/>
                <a:ea typeface="+mj-ea"/>
                <a:cs typeface="Aharoni" pitchFamily="2" charset="-79"/>
              </a:rPr>
              <a:t>der</a:t>
            </a:r>
            <a:r>
              <a:rPr kumimoji="0" lang="en-US" sz="3200" b="0" i="0" u="none" strike="noStrike" kern="1200" cap="none" spc="0" normalizeH="0" baseline="0" noProof="0" dirty="0" smtClean="0">
                <a:ln>
                  <a:noFill/>
                </a:ln>
                <a:solidFill>
                  <a:srgbClr val="0000FF"/>
                </a:solidFill>
                <a:effectLst/>
                <a:uLnTx/>
                <a:uFillTx/>
                <a:latin typeface="Aharoni" pitchFamily="2" charset="-79"/>
                <a:ea typeface="+mj-ea"/>
                <a:cs typeface="Aharoni" pitchFamily="2" charset="-79"/>
              </a:rPr>
              <a:t> </a:t>
            </a:r>
            <a:r>
              <a:rPr kumimoji="0" lang="en-US" sz="3200" b="0" i="0" u="none" strike="noStrike" kern="1200" cap="none" spc="0" normalizeH="0" baseline="0" noProof="0" dirty="0" err="1" smtClean="0">
                <a:ln>
                  <a:noFill/>
                </a:ln>
                <a:solidFill>
                  <a:srgbClr val="0000FF"/>
                </a:solidFill>
                <a:effectLst/>
                <a:uLnTx/>
                <a:uFillTx/>
                <a:latin typeface="Aharoni" pitchFamily="2" charset="-79"/>
                <a:ea typeface="+mj-ea"/>
                <a:cs typeface="Aharoni" pitchFamily="2" charset="-79"/>
              </a:rPr>
              <a:t>Stunde</a:t>
            </a:r>
            <a:r>
              <a:rPr kumimoji="0" lang="en-US" sz="3200" b="0" i="0" u="none" strike="noStrike" kern="1200" cap="none" spc="0" normalizeH="0" baseline="0" noProof="0" dirty="0" smtClean="0">
                <a:ln>
                  <a:noFill/>
                </a:ln>
                <a:solidFill>
                  <a:srgbClr val="0000FF"/>
                </a:solidFill>
                <a:effectLst/>
                <a:uLnTx/>
                <a:uFillTx/>
                <a:latin typeface="Aharoni" pitchFamily="2" charset="-79"/>
                <a:ea typeface="+mj-ea"/>
                <a:cs typeface="Aharoni" pitchFamily="2" charset="-79"/>
              </a:rPr>
              <a:t> </a:t>
            </a:r>
            <a:r>
              <a:rPr kumimoji="0" lang="en-US" sz="3200" b="0" i="0" u="none" strike="noStrike" kern="1200" cap="none" spc="0" normalizeH="0" baseline="0" noProof="0" dirty="0" err="1" smtClean="0">
                <a:ln>
                  <a:noFill/>
                </a:ln>
                <a:solidFill>
                  <a:srgbClr val="0000FF"/>
                </a:solidFill>
                <a:effectLst/>
                <a:uLnTx/>
                <a:uFillTx/>
                <a:latin typeface="Aharoni" pitchFamily="2" charset="-79"/>
                <a:ea typeface="+mj-ea"/>
                <a:cs typeface="Aharoni" pitchFamily="2" charset="-79"/>
              </a:rPr>
              <a:t>gemacht</a:t>
            </a:r>
            <a:r>
              <a:rPr kumimoji="0" lang="en-US" sz="3200" b="0" i="0" u="none" strike="noStrike" kern="1200" cap="none" spc="0" normalizeH="0" baseline="0" noProof="0" dirty="0" smtClean="0">
                <a:ln>
                  <a:noFill/>
                </a:ln>
                <a:solidFill>
                  <a:srgbClr val="0000FF"/>
                </a:solidFill>
                <a:effectLst/>
                <a:uLnTx/>
                <a:uFillTx/>
                <a:latin typeface="Aharoni" pitchFamily="2" charset="-79"/>
                <a:ea typeface="+mj-ea"/>
                <a:cs typeface="Aharoni" pitchFamily="2" charset="-79"/>
              </a:rPr>
              <a:t>?</a:t>
            </a:r>
            <a:endPar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endParaRPr>
          </a:p>
          <a:p>
            <a:pPr marL="339725" marR="0" lvl="0" indent="-339725" algn="ctr" defTabSz="914400" rtl="0" eaLnBrk="1" fontAlgn="auto" latinLnBrk="0" hangingPunct="1">
              <a:lnSpc>
                <a:spcPct val="100000"/>
              </a:lnSpc>
              <a:spcBef>
                <a:spcPts val="800"/>
              </a:spcBef>
              <a:spcAft>
                <a:spcPts val="0"/>
              </a:spcAft>
              <a:buClr>
                <a:srgbClr val="66CCFF"/>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Hast du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viel</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uber</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 </a:t>
            </a:r>
            <a:r>
              <a:rPr kumimoji="0" lang="de-DE"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Leben</a:t>
            </a:r>
            <a:r>
              <a:rPr kumimoji="0" lang="de-DE" sz="3200" b="0" i="0" u="none" strike="noStrike" kern="1200" cap="none" spc="0" normalizeH="0" noProof="0" dirty="0" smtClean="0">
                <a:ln>
                  <a:noFill/>
                </a:ln>
                <a:solidFill>
                  <a:schemeClr val="tx1"/>
                </a:solidFill>
                <a:effectLst/>
                <a:uLnTx/>
                <a:uFillTx/>
                <a:latin typeface="Aharoni" pitchFamily="2" charset="-79"/>
                <a:ea typeface="+mj-ea"/>
                <a:cs typeface="Aharoni" pitchFamily="2" charset="-79"/>
              </a:rPr>
              <a:t> im Dorf</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gesprochen</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a:t>
            </a:r>
          </a:p>
          <a:p>
            <a:pPr marL="339725" marR="0" lvl="0" indent="-339725" algn="ctr" defTabSz="914400" rtl="0" eaLnBrk="1" fontAlgn="auto" latinLnBrk="0" hangingPunct="1">
              <a:lnSpc>
                <a:spcPct val="100000"/>
              </a:lnSpc>
              <a:spcBef>
                <a:spcPts val="800"/>
              </a:spcBef>
              <a:spcAft>
                <a:spcPts val="0"/>
              </a:spcAft>
              <a:buClr>
                <a:srgbClr val="66CCFF"/>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Hast du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gelesen</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a:t>
            </a:r>
          </a:p>
          <a:p>
            <a:pPr marL="339725" marR="0" lvl="0" indent="-339725" algn="ctr" defTabSz="914400" rtl="0" eaLnBrk="1" fontAlgn="auto" latinLnBrk="0" hangingPunct="1">
              <a:lnSpc>
                <a:spcPct val="100000"/>
              </a:lnSpc>
              <a:spcBef>
                <a:spcPts val="800"/>
              </a:spcBef>
              <a:spcAft>
                <a:spcPts val="0"/>
              </a:spcAft>
              <a:buClr>
                <a:srgbClr val="66CCFF"/>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Hast du die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Ubungen</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geschriben</a:t>
            </a:r>
            <a:r>
              <a:rPr kumimoji="0" lang="ru-RU"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a:t>
            </a:r>
            <a:endPar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endParaRPr>
          </a:p>
          <a:p>
            <a:pPr marL="339725" marR="0" lvl="0" indent="-339725" algn="ctr" defTabSz="914400" rtl="0" eaLnBrk="1" fontAlgn="auto" latinLnBrk="0" hangingPunct="1">
              <a:lnSpc>
                <a:spcPct val="100000"/>
              </a:lnSpc>
              <a:spcBef>
                <a:spcPts val="800"/>
              </a:spcBef>
              <a:spcAft>
                <a:spcPts val="0"/>
              </a:spcAft>
              <a:buClr>
                <a:srgbClr val="66CCFF"/>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Hast du an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der</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Lexik</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 und Grammatik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gearbeitet</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a:t>
            </a:r>
          </a:p>
          <a:p>
            <a:pPr marL="339725" marR="0" lvl="0" indent="-339725" algn="ctr" defTabSz="914400" rtl="0" eaLnBrk="1" fontAlgn="auto" latinLnBrk="0" hangingPunct="1">
              <a:lnSpc>
                <a:spcPct val="100000"/>
              </a:lnSpc>
              <a:spcBef>
                <a:spcPts val="800"/>
              </a:spcBef>
              <a:spcAft>
                <a:spcPts val="0"/>
              </a:spcAft>
              <a:buClr>
                <a:srgbClr val="66CCFF"/>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Hast du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viel</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 </a:t>
            </a:r>
            <a:r>
              <a:rPr kumimoji="0" lang="en-US" sz="3200" b="0" i="0" u="none" strike="noStrike" kern="1200" cap="none" spc="0" normalizeH="0" baseline="0" noProof="0" dirty="0" err="1" smtClean="0">
                <a:ln>
                  <a:noFill/>
                </a:ln>
                <a:solidFill>
                  <a:schemeClr val="tx1"/>
                </a:solidFill>
                <a:effectLst/>
                <a:uLnTx/>
                <a:uFillTx/>
                <a:latin typeface="Aharoni" pitchFamily="2" charset="-79"/>
                <a:ea typeface="+mj-ea"/>
                <a:cs typeface="Aharoni" pitchFamily="2" charset="-79"/>
              </a:rPr>
              <a:t>geschrieben</a:t>
            </a:r>
            <a:r>
              <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a:t>
            </a:r>
            <a:endParaRPr kumimoji="0" lang="ru-RU"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endParaRPr>
          </a:p>
          <a:p>
            <a:pPr marL="339725" marR="0" lvl="0" indent="-339725" algn="ctr" defTabSz="914400" rtl="0" eaLnBrk="1" fontAlgn="auto" latinLnBrk="0" hangingPunct="1">
              <a:lnSpc>
                <a:spcPct val="100000"/>
              </a:lnSpc>
              <a:spcBef>
                <a:spcPts val="800"/>
              </a:spcBef>
              <a:spcAft>
                <a:spcPts val="0"/>
              </a:spcAft>
              <a:buClr>
                <a:srgbClr val="66CCFF"/>
              </a:buClr>
              <a:buSzPct val="7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de-DE"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Hast du ein Lied gesungen?</a:t>
            </a:r>
            <a:endParaRPr kumimoji="0" lang="en-US" sz="32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endParaRPr>
          </a:p>
          <a:p>
            <a:pPr marL="339725" marR="0" lvl="0" indent="-339725" algn="ctr" defTabSz="914400" rtl="0" eaLnBrk="1" fontAlgn="auto" latinLnBrk="0" hangingPunct="1">
              <a:lnSpc>
                <a:spcPct val="100000"/>
              </a:lnSpc>
              <a:spcBef>
                <a:spcPts val="800"/>
              </a:spcBef>
              <a:spcAft>
                <a:spcPts val="0"/>
              </a:spcAft>
              <a:buClrTx/>
              <a:buSzPct val="70000"/>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kumimoji="0" lang="en-US" sz="32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pic>
        <p:nvPicPr>
          <p:cNvPr id="7" name="Picture 2"/>
          <p:cNvPicPr>
            <a:picLocks noChangeAspect="1" noChangeArrowheads="1"/>
          </p:cNvPicPr>
          <p:nvPr/>
        </p:nvPicPr>
        <p:blipFill>
          <a:blip r:embed="rId3" cstate="print">
            <a:lum bright="2000" contrast="-12000"/>
          </a:blip>
          <a:srcRect/>
          <a:stretch>
            <a:fillRect/>
          </a:stretch>
        </p:blipFill>
        <p:spPr bwMode="auto">
          <a:xfrm>
            <a:off x="0" y="3286124"/>
            <a:ext cx="2047875" cy="3286125"/>
          </a:xfrm>
          <a:prstGeom prst="rect">
            <a:avLst/>
          </a:prstGeom>
          <a:solidFill>
            <a:srgbClr val="FFFFFF"/>
          </a:solidFill>
          <a:ln w="9525">
            <a:noFill/>
            <a:round/>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ackard Bell NM85\Downloads\0002-002-.jpg"/>
          <p:cNvPicPr>
            <a:picLocks noChangeAspect="1" noChangeArrowheads="1"/>
          </p:cNvPicPr>
          <p:nvPr/>
        </p:nvPicPr>
        <p:blipFill>
          <a:blip r:embed="rId2" cstate="print"/>
          <a:srcRect/>
          <a:stretch>
            <a:fillRect/>
          </a:stretch>
        </p:blipFill>
        <p:spPr bwMode="auto">
          <a:xfrm>
            <a:off x="0" y="0"/>
            <a:ext cx="9144000" cy="6862289"/>
          </a:xfrm>
          <a:prstGeom prst="rect">
            <a:avLst/>
          </a:prstGeom>
          <a:noFill/>
        </p:spPr>
      </p:pic>
      <p:sp>
        <p:nvSpPr>
          <p:cNvPr id="3" name="Rectangle 1"/>
          <p:cNvSpPr>
            <a:spLocks noChangeArrowheads="1"/>
          </p:cNvSpPr>
          <p:nvPr/>
        </p:nvSpPr>
        <p:spPr bwMode="auto">
          <a:xfrm>
            <a:off x="899592" y="1423516"/>
            <a:ext cx="7920880" cy="4154984"/>
          </a:xfrm>
          <a:prstGeom prst="rect">
            <a:avLst/>
          </a:prstGeom>
          <a:noFill/>
          <a:ln w="9525">
            <a:noFill/>
            <a:miter lim="800000"/>
            <a:headEnd/>
            <a:tailEnd/>
          </a:ln>
          <a:effectLst/>
        </p:spPr>
        <p:txBody>
          <a:bodyPr wrap="square" anchor="ctr">
            <a:spAutoFit/>
          </a:bodyPr>
          <a:lstStyle/>
          <a:p>
            <a:pPr algn="ctr" eaLnBrk="0" hangingPunct="0">
              <a:lnSpc>
                <a:spcPct val="150000"/>
              </a:lnSpc>
              <a:defRPr/>
            </a:pPr>
            <a:r>
              <a:rPr lang="de-DE" sz="4400" b="1" dirty="0">
                <a:latin typeface="+mn-lt"/>
                <a:ea typeface="Calibri" pitchFamily="34" charset="0"/>
                <a:cs typeface="Arial" pitchFamily="34" charset="0"/>
              </a:rPr>
              <a:t>Es klingelt schon wieder,</a:t>
            </a:r>
            <a:endParaRPr lang="ru-RU" sz="4400" b="1" dirty="0">
              <a:latin typeface="+mn-lt"/>
              <a:cs typeface="Arial" pitchFamily="34" charset="0"/>
            </a:endParaRPr>
          </a:p>
          <a:p>
            <a:pPr algn="ctr" eaLnBrk="0" hangingPunct="0">
              <a:lnSpc>
                <a:spcPct val="150000"/>
              </a:lnSpc>
              <a:defRPr/>
            </a:pPr>
            <a:r>
              <a:rPr lang="de-DE" sz="4400" b="1" dirty="0">
                <a:latin typeface="+mn-lt"/>
                <a:ea typeface="Calibri" pitchFamily="34" charset="0"/>
                <a:cs typeface="Arial" pitchFamily="34" charset="0"/>
              </a:rPr>
              <a:t>die Schule ist aus.</a:t>
            </a:r>
            <a:endParaRPr lang="ru-RU" sz="4400" b="1" dirty="0">
              <a:latin typeface="+mn-lt"/>
              <a:cs typeface="Arial" pitchFamily="34" charset="0"/>
            </a:endParaRPr>
          </a:p>
          <a:p>
            <a:pPr algn="ctr" eaLnBrk="0" hangingPunct="0">
              <a:lnSpc>
                <a:spcPct val="150000"/>
              </a:lnSpc>
              <a:defRPr/>
            </a:pPr>
            <a:r>
              <a:rPr lang="de-DE" sz="4400" b="1" dirty="0">
                <a:latin typeface="+mn-lt"/>
                <a:ea typeface="Calibri" pitchFamily="34" charset="0"/>
                <a:cs typeface="Arial" pitchFamily="34" charset="0"/>
              </a:rPr>
              <a:t>Die Arbeit ist fertig.</a:t>
            </a:r>
            <a:endParaRPr lang="ru-RU" sz="4400" b="1" dirty="0">
              <a:latin typeface="+mn-lt"/>
              <a:cs typeface="Arial" pitchFamily="34" charset="0"/>
            </a:endParaRPr>
          </a:p>
          <a:p>
            <a:pPr algn="ctr" eaLnBrk="0" hangingPunct="0">
              <a:lnSpc>
                <a:spcPct val="150000"/>
              </a:lnSpc>
              <a:defRPr/>
            </a:pPr>
            <a:r>
              <a:rPr lang="de-DE" sz="4400" b="1" dirty="0">
                <a:latin typeface="+mn-lt"/>
                <a:ea typeface="Calibri" pitchFamily="34" charset="0"/>
                <a:cs typeface="Arial" pitchFamily="34" charset="0"/>
              </a:rPr>
              <a:t>Wir gehen nach Haus.</a:t>
            </a:r>
            <a:endParaRPr lang="de-DE" sz="4400" b="1" dirty="0">
              <a:latin typeface="+mn-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owerclip.ru/userfiles/488.jpg"/>
          <p:cNvPicPr>
            <a:picLocks noChangeAspect="1" noChangeArrowheads="1"/>
          </p:cNvPicPr>
          <p:nvPr/>
        </p:nvPicPr>
        <p:blipFill>
          <a:blip r:embed="rId3" cstate="print"/>
          <a:srcRect r="1135" b="4851"/>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2" name="Заголовок 1"/>
          <p:cNvSpPr txBox="1">
            <a:spLocks/>
          </p:cNvSpPr>
          <p:nvPr/>
        </p:nvSpPr>
        <p:spPr>
          <a:xfrm>
            <a:off x="285720" y="357166"/>
            <a:ext cx="8461405" cy="192406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800" b="1" i="0" u="none" strike="noStrike" kern="1200" cap="none" spc="0" normalizeH="0" baseline="0" noProof="0" dirty="0" smtClean="0">
                <a:ln>
                  <a:noFill/>
                </a:ln>
                <a:solidFill>
                  <a:srgbClr val="0000CC"/>
                </a:solidFill>
                <a:effectLst/>
                <a:uLnTx/>
                <a:uFillTx/>
                <a:latin typeface="Aharoni" pitchFamily="2" charset="-79"/>
                <a:ea typeface="+mj-ea"/>
                <a:cs typeface="Aharoni" pitchFamily="2" charset="-79"/>
              </a:rPr>
              <a:t>Unsere Stunde ist zu Ende. </a:t>
            </a:r>
            <a:br>
              <a:rPr kumimoji="0" lang="de-DE" sz="4800" b="1" i="0" u="none" strike="noStrike" kern="1200" cap="none" spc="0" normalizeH="0" baseline="0" noProof="0" dirty="0" smtClean="0">
                <a:ln>
                  <a:noFill/>
                </a:ln>
                <a:solidFill>
                  <a:srgbClr val="0000CC"/>
                </a:solidFill>
                <a:effectLst/>
                <a:uLnTx/>
                <a:uFillTx/>
                <a:latin typeface="Aharoni" pitchFamily="2" charset="-79"/>
                <a:ea typeface="+mj-ea"/>
                <a:cs typeface="Aharoni" pitchFamily="2" charset="-79"/>
              </a:rPr>
            </a:br>
            <a:r>
              <a:rPr kumimoji="0" lang="de-DE" sz="4800" b="1" i="0" u="none" strike="noStrike" kern="1200" cap="none" spc="0" normalizeH="0" baseline="0" noProof="0" dirty="0" smtClean="0">
                <a:ln>
                  <a:noFill/>
                </a:ln>
                <a:solidFill>
                  <a:srgbClr val="0000CC"/>
                </a:solidFill>
                <a:effectLst/>
                <a:uLnTx/>
                <a:uFillTx/>
                <a:latin typeface="Aharoni" pitchFamily="2" charset="-79"/>
                <a:ea typeface="+mj-ea"/>
                <a:cs typeface="Aharoni" pitchFamily="2" charset="-79"/>
              </a:rPr>
              <a:t>Auf Wiedersehen!</a:t>
            </a:r>
            <a:endParaRPr kumimoji="0" lang="ru-RU" sz="4800" b="1" i="0" u="none" strike="noStrike" kern="1200" cap="none" spc="0" normalizeH="0" baseline="0" noProof="0" dirty="0" smtClean="0">
              <a:ln>
                <a:noFill/>
              </a:ln>
              <a:solidFill>
                <a:srgbClr val="0000CC"/>
              </a:solidFill>
              <a:effectLst/>
              <a:uLnTx/>
              <a:uFillTx/>
              <a:latin typeface="+mj-lt"/>
              <a:ea typeface="+mj-ea"/>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Packard Bell NM85\Downloads\0002-002-.jpg"/>
          <p:cNvPicPr>
            <a:picLocks noChangeAspect="1" noChangeArrowheads="1"/>
          </p:cNvPicPr>
          <p:nvPr/>
        </p:nvPicPr>
        <p:blipFill>
          <a:blip r:embed="rId2" cstate="print"/>
          <a:srcRect/>
          <a:stretch>
            <a:fillRect/>
          </a:stretch>
        </p:blipFill>
        <p:spPr bwMode="auto">
          <a:xfrm>
            <a:off x="0" y="0"/>
            <a:ext cx="9144000" cy="6862289"/>
          </a:xfrm>
          <a:prstGeom prst="rect">
            <a:avLst/>
          </a:prstGeom>
          <a:noFill/>
        </p:spPr>
      </p:pic>
      <p:sp>
        <p:nvSpPr>
          <p:cNvPr id="4" name="Заголовок 3"/>
          <p:cNvSpPr>
            <a:spLocks noGrp="1"/>
          </p:cNvSpPr>
          <p:nvPr>
            <p:ph type="title"/>
          </p:nvPr>
        </p:nvSpPr>
        <p:spPr>
          <a:xfrm>
            <a:off x="457200" y="704850"/>
            <a:ext cx="8305800" cy="1143000"/>
          </a:xfrm>
        </p:spPr>
        <p:txBody>
          <a:bodyPr/>
          <a:lstStyle/>
          <a:p>
            <a:pPr eaLnBrk="1" fontAlgn="auto" hangingPunct="1">
              <a:spcAft>
                <a:spcPts val="0"/>
              </a:spcAft>
              <a:defRPr/>
            </a:pPr>
            <a:endParaRPr lang="ru-RU" dirty="0"/>
          </a:p>
        </p:txBody>
      </p:sp>
      <p:sp>
        <p:nvSpPr>
          <p:cNvPr id="5" name="Заголовок 1"/>
          <p:cNvSpPr txBox="1">
            <a:spLocks/>
          </p:cNvSpPr>
          <p:nvPr/>
        </p:nvSpPr>
        <p:spPr bwMode="auto">
          <a:xfrm>
            <a:off x="642938" y="-214313"/>
            <a:ext cx="7772400" cy="1470026"/>
          </a:xfrm>
          <a:prstGeom prst="rect">
            <a:avLst/>
          </a:prstGeom>
          <a:noFill/>
          <a:ln w="9525">
            <a:noFill/>
            <a:miter lim="800000"/>
            <a:headEnd/>
            <a:tailEnd/>
          </a:ln>
        </p:spPr>
        <p:txBody>
          <a:bodyPr lIns="0" rIns="0" bIns="0" anchor="b">
            <a:normAutofit/>
            <a:scene3d>
              <a:camera prst="orthographicFront"/>
              <a:lightRig rig="freezing" dir="t">
                <a:rot lat="0" lon="0" rev="5640000"/>
              </a:lightRig>
            </a:scene3d>
            <a:sp3d prstMaterial="flat">
              <a:contourClr>
                <a:schemeClr val="tx2"/>
              </a:contourClr>
            </a:sp3d>
          </a:bodyPr>
          <a:lstStyle/>
          <a:p>
            <a:pPr algn="ctr" fontAlgn="auto">
              <a:spcAft>
                <a:spcPts val="0"/>
              </a:spcAft>
              <a:defRPr/>
            </a:pPr>
            <a:endParaRPr lang="ru-RU" sz="5000" b="1" dirty="0">
              <a:solidFill>
                <a:srgbClr val="FF0000"/>
              </a:solidFill>
              <a:latin typeface="+mj-lt"/>
              <a:ea typeface="+mj-ea"/>
              <a:cs typeface="+mj-cs"/>
            </a:endParaRPr>
          </a:p>
        </p:txBody>
      </p:sp>
      <p:sp>
        <p:nvSpPr>
          <p:cNvPr id="6149" name="WordArt 4"/>
          <p:cNvSpPr>
            <a:spLocks noChangeArrowheads="1" noChangeShapeType="1" noTextEdit="1"/>
          </p:cNvSpPr>
          <p:nvPr/>
        </p:nvSpPr>
        <p:spPr bwMode="auto">
          <a:xfrm>
            <a:off x="3429000" y="571500"/>
            <a:ext cx="4594225" cy="7604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effectLst>
                  <a:outerShdw dist="45791" dir="2021404" algn="ctr" rotWithShape="0">
                    <a:srgbClr val="B2B2B2">
                      <a:alpha val="79999"/>
                    </a:srgbClr>
                  </a:outerShdw>
                </a:effectLst>
                <a:latin typeface="Times New Roman"/>
                <a:cs typeface="Times New Roman"/>
              </a:rPr>
              <a:t>Ich heiße ........</a:t>
            </a:r>
            <a:endParaRPr lang="ru-RU" sz="3600" kern="10">
              <a:ln w="9525">
                <a:noFill/>
                <a:round/>
                <a:headEnd/>
                <a:tailEnd/>
              </a:ln>
              <a:effectLst>
                <a:outerShdw dist="45791" dir="2021404" algn="ctr" rotWithShape="0">
                  <a:srgbClr val="B2B2B2">
                    <a:alpha val="79999"/>
                  </a:srgbClr>
                </a:outerShdw>
              </a:effectLst>
              <a:latin typeface="Times New Roman"/>
              <a:cs typeface="Times New Roman"/>
            </a:endParaRPr>
          </a:p>
        </p:txBody>
      </p:sp>
      <p:sp>
        <p:nvSpPr>
          <p:cNvPr id="7173" name="WordArt 5"/>
          <p:cNvSpPr>
            <a:spLocks noChangeArrowheads="1" noChangeShapeType="1" noTextEdit="1"/>
          </p:cNvSpPr>
          <p:nvPr/>
        </p:nvSpPr>
        <p:spPr bwMode="auto">
          <a:xfrm>
            <a:off x="500034" y="1928802"/>
            <a:ext cx="5214974" cy="903299"/>
          </a:xfrm>
          <a:prstGeom prst="rect">
            <a:avLst/>
          </a:prstGeom>
        </p:spPr>
        <p:txBody>
          <a:bodyPr wrap="none" fromWordArt="1">
            <a:prstTxWarp prst="textPlain">
              <a:avLst>
                <a:gd name="adj" fmla="val 50000"/>
              </a:avLst>
            </a:prstTxWarp>
          </a:bodyPr>
          <a:lstStyle/>
          <a:p>
            <a:pPr algn="ctr">
              <a:defRPr/>
            </a:pPr>
            <a:r>
              <a:rPr lang="de-DE" sz="3600" kern="10" dirty="0">
                <a:ln w="9525">
                  <a:noFill/>
                  <a:round/>
                  <a:headEnd/>
                  <a:tailEnd/>
                </a:ln>
                <a:effectLst>
                  <a:outerShdw dist="45791" dir="2021404" algn="ctr" rotWithShape="0">
                    <a:srgbClr val="B2B2B2">
                      <a:alpha val="80000"/>
                    </a:srgbClr>
                  </a:outerShdw>
                </a:effectLst>
                <a:latin typeface="Times New Roman"/>
                <a:cs typeface="Times New Roman"/>
              </a:rPr>
              <a:t>Mein</a:t>
            </a:r>
            <a:r>
              <a:rPr lang="de-DE"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a:t>
            </a:r>
            <a:r>
              <a:rPr lang="de-DE" sz="3600" kern="10" dirty="0">
                <a:ln w="9525">
                  <a:noFill/>
                  <a:round/>
                  <a:headEnd/>
                  <a:tailEnd/>
                </a:ln>
                <a:effectLst>
                  <a:outerShdw dist="45791" dir="2021404" algn="ctr" rotWithShape="0">
                    <a:srgbClr val="B2B2B2">
                      <a:alpha val="80000"/>
                    </a:srgbClr>
                  </a:outerShdw>
                </a:effectLst>
                <a:latin typeface="Times New Roman"/>
                <a:cs typeface="Times New Roman"/>
              </a:rPr>
              <a:t>Name</a:t>
            </a:r>
            <a:r>
              <a:rPr lang="de-DE"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a:t>
            </a:r>
            <a:r>
              <a:rPr lang="de-DE" sz="3600" kern="10" dirty="0">
                <a:ln w="9525">
                  <a:noFill/>
                  <a:round/>
                  <a:headEnd/>
                  <a:tailEnd/>
                </a:ln>
                <a:effectLst>
                  <a:outerShdw dist="45791" dir="2021404" algn="ctr" rotWithShape="0">
                    <a:srgbClr val="B2B2B2">
                      <a:alpha val="80000"/>
                    </a:srgbClr>
                  </a:outerShdw>
                </a:effectLst>
                <a:latin typeface="Times New Roman"/>
                <a:cs typeface="Times New Roman"/>
              </a:rPr>
              <a:t>ist</a:t>
            </a: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a:t>
            </a:r>
            <a:r>
              <a:rPr lang="en-US" sz="3600" kern="10" dirty="0">
                <a:ln w="9525">
                  <a:noFill/>
                  <a:round/>
                  <a:headEnd/>
                  <a:tailEnd/>
                </a:ln>
                <a:effectLst>
                  <a:outerShdw dist="45791" dir="2021404" algn="ctr" rotWithShape="0">
                    <a:srgbClr val="B2B2B2">
                      <a:alpha val="80000"/>
                    </a:srgbClr>
                  </a:outerShdw>
                </a:effectLst>
                <a:latin typeface="Times New Roman"/>
                <a:cs typeface="Times New Roman"/>
              </a:rPr>
              <a:t>........</a:t>
            </a:r>
            <a:endParaRPr lang="ru-RU" sz="3600" kern="10" dirty="0">
              <a:ln w="9525">
                <a:noFill/>
                <a:round/>
                <a:headEnd/>
                <a:tailEnd/>
              </a:ln>
              <a:effectLst>
                <a:outerShdw dist="45791" dir="2021404" algn="ctr" rotWithShape="0">
                  <a:srgbClr val="B2B2B2">
                    <a:alpha val="80000"/>
                  </a:srgbClr>
                </a:outerShdw>
              </a:effectLst>
              <a:latin typeface="Times New Roman"/>
              <a:cs typeface="Times New Roman"/>
            </a:endParaRPr>
          </a:p>
        </p:txBody>
      </p:sp>
      <p:sp>
        <p:nvSpPr>
          <p:cNvPr id="7174" name="WordArt 6"/>
          <p:cNvSpPr>
            <a:spLocks noChangeArrowheads="1" noChangeShapeType="1" noTextEdit="1"/>
          </p:cNvSpPr>
          <p:nvPr/>
        </p:nvSpPr>
        <p:spPr bwMode="auto">
          <a:xfrm>
            <a:off x="5072066" y="2928934"/>
            <a:ext cx="3286148" cy="714380"/>
          </a:xfrm>
          <a:prstGeom prst="rect">
            <a:avLst/>
          </a:prstGeom>
        </p:spPr>
        <p:txBody>
          <a:bodyPr wrap="none" fromWordArt="1">
            <a:prstTxWarp prst="textPlain">
              <a:avLst>
                <a:gd name="adj" fmla="val 50000"/>
              </a:avLst>
            </a:prstTxWarp>
          </a:bodyPr>
          <a:lstStyle/>
          <a:p>
            <a:pPr algn="ctr">
              <a:defRPr/>
            </a:pPr>
            <a:r>
              <a:rPr lang="en-US" sz="3600" kern="10" dirty="0">
                <a:ln w="9525">
                  <a:noFill/>
                  <a:round/>
                  <a:headEnd/>
                  <a:tailEnd/>
                </a:ln>
                <a:effectLst>
                  <a:outerShdw dist="45791" dir="2021404" algn="ctr" rotWithShape="0">
                    <a:srgbClr val="B2B2B2">
                      <a:alpha val="80000"/>
                    </a:srgbClr>
                  </a:outerShdw>
                </a:effectLst>
                <a:latin typeface="Times New Roman"/>
                <a:cs typeface="Times New Roman"/>
              </a:rPr>
              <a:t>Ich</a:t>
            </a: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a:t>
            </a:r>
            <a:r>
              <a:rPr lang="en-US" sz="3600" kern="10" dirty="0">
                <a:ln w="9525">
                  <a:noFill/>
                  <a:round/>
                  <a:headEnd/>
                  <a:tailEnd/>
                </a:ln>
                <a:effectLst>
                  <a:outerShdw dist="45791" dir="2021404" algn="ctr" rotWithShape="0">
                    <a:srgbClr val="B2B2B2">
                      <a:alpha val="80000"/>
                    </a:srgbClr>
                  </a:outerShdw>
                </a:effectLst>
                <a:latin typeface="Times New Roman"/>
                <a:cs typeface="Times New Roman"/>
              </a:rPr>
              <a:t>bin</a:t>
            </a: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a:t>
            </a:r>
            <a:r>
              <a:rPr lang="en-US" sz="3600" kern="10" dirty="0">
                <a:ln w="9525">
                  <a:noFill/>
                  <a:round/>
                  <a:headEnd/>
                  <a:tailEnd/>
                </a:ln>
                <a:effectLst>
                  <a:outerShdw dist="45791" dir="2021404" algn="ctr" rotWithShape="0">
                    <a:srgbClr val="B2B2B2">
                      <a:alpha val="80000"/>
                    </a:srgbClr>
                  </a:outerShdw>
                </a:effectLst>
                <a:latin typeface="Times New Roman"/>
                <a:cs typeface="Times New Roman"/>
              </a:rPr>
              <a:t>........</a:t>
            </a:r>
            <a:endParaRPr lang="ru-RU" sz="3600" kern="10" dirty="0">
              <a:ln w="9525">
                <a:noFill/>
                <a:round/>
                <a:headEnd/>
                <a:tailEnd/>
              </a:ln>
              <a:effectLst>
                <a:outerShdw dist="45791" dir="2021404" algn="ctr" rotWithShape="0">
                  <a:srgbClr val="B2B2B2">
                    <a:alpha val="80000"/>
                  </a:srgbClr>
                </a:outerShdw>
              </a:effectLst>
              <a:latin typeface="Times New Roman"/>
              <a:cs typeface="Times New Roman"/>
            </a:endParaRPr>
          </a:p>
        </p:txBody>
      </p:sp>
      <p:sp>
        <p:nvSpPr>
          <p:cNvPr id="6152" name="WordArt 6"/>
          <p:cNvSpPr>
            <a:spLocks noChangeArrowheads="1" noChangeShapeType="1" noTextEdit="1"/>
          </p:cNvSpPr>
          <p:nvPr/>
        </p:nvSpPr>
        <p:spPr bwMode="auto">
          <a:xfrm>
            <a:off x="928688" y="4071938"/>
            <a:ext cx="6072187" cy="7858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effectLst>
                  <a:outerShdw dist="45791" dir="2021404" algn="ctr" rotWithShape="0">
                    <a:srgbClr val="B2B2B2">
                      <a:alpha val="79999"/>
                    </a:srgbClr>
                  </a:outerShdw>
                </a:effectLst>
                <a:latin typeface="Times New Roman"/>
                <a:cs typeface="Times New Roman"/>
              </a:rPr>
              <a:t>Ich bin .....Jahre alt.</a:t>
            </a:r>
            <a:endParaRPr lang="ru-RU" sz="3600" kern="10">
              <a:ln w="9525">
                <a:noFill/>
                <a:round/>
                <a:headEnd/>
                <a:tailEnd/>
              </a:ln>
              <a:effectLst>
                <a:outerShdw dist="45791" dir="2021404" algn="ctr" rotWithShape="0">
                  <a:srgbClr val="B2B2B2">
                    <a:alpha val="79999"/>
                  </a:srgbClr>
                </a:outerShdw>
              </a:effectLst>
              <a:latin typeface="Times New Roman"/>
              <a:cs typeface="Times New Roman"/>
            </a:endParaRPr>
          </a:p>
        </p:txBody>
      </p:sp>
      <p:sp>
        <p:nvSpPr>
          <p:cNvPr id="10" name="WordArt 6"/>
          <p:cNvSpPr>
            <a:spLocks noChangeArrowheads="1" noChangeShapeType="1" noTextEdit="1"/>
          </p:cNvSpPr>
          <p:nvPr/>
        </p:nvSpPr>
        <p:spPr bwMode="auto">
          <a:xfrm>
            <a:off x="3203848" y="5229200"/>
            <a:ext cx="5297242" cy="787439"/>
          </a:xfrm>
          <a:prstGeom prst="rect">
            <a:avLst/>
          </a:prstGeom>
        </p:spPr>
        <p:txBody>
          <a:bodyPr wrap="none" fromWordArt="1">
            <a:prstTxWarp prst="textPlain">
              <a:avLst>
                <a:gd name="adj" fmla="val 50000"/>
              </a:avLst>
            </a:prstTxWarp>
          </a:bodyPr>
          <a:lstStyle/>
          <a:p>
            <a:pPr algn="ctr">
              <a:defRPr/>
            </a:pPr>
            <a:r>
              <a:rPr lang="en-US" sz="3600" kern="10" dirty="0">
                <a:ln w="9525">
                  <a:noFill/>
                  <a:round/>
                  <a:headEnd/>
                  <a:tailEnd/>
                </a:ln>
                <a:effectLst>
                  <a:outerShdw dist="45791" dir="2021404" algn="ctr" rotWithShape="0">
                    <a:srgbClr val="B2B2B2">
                      <a:alpha val="80000"/>
                    </a:srgbClr>
                  </a:outerShdw>
                </a:effectLst>
                <a:latin typeface="Times New Roman"/>
                <a:cs typeface="Times New Roman"/>
              </a:rPr>
              <a:t>Ich</a:t>
            </a: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a:t>
            </a:r>
            <a:r>
              <a:rPr lang="en-US" sz="3600" kern="10" dirty="0">
                <a:ln w="9525">
                  <a:noFill/>
                  <a:round/>
                  <a:headEnd/>
                  <a:tailEnd/>
                </a:ln>
                <a:effectLst>
                  <a:outerShdw dist="45791" dir="2021404" algn="ctr" rotWithShape="0">
                    <a:srgbClr val="B2B2B2">
                      <a:alpha val="80000"/>
                    </a:srgbClr>
                  </a:outerShdw>
                </a:effectLst>
                <a:latin typeface="Times New Roman"/>
                <a:cs typeface="Times New Roman"/>
              </a:rPr>
              <a:t>komme</a:t>
            </a: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a:t>
            </a:r>
            <a:r>
              <a:rPr lang="en-US" sz="3600" kern="10" dirty="0">
                <a:ln w="9525">
                  <a:noFill/>
                  <a:round/>
                  <a:headEnd/>
                  <a:tailEnd/>
                </a:ln>
                <a:effectLst>
                  <a:outerShdw dist="45791" dir="2021404" algn="ctr" rotWithShape="0">
                    <a:srgbClr val="B2B2B2">
                      <a:alpha val="80000"/>
                    </a:srgbClr>
                  </a:outerShdw>
                </a:effectLst>
                <a:latin typeface="Times New Roman"/>
                <a:cs typeface="Times New Roman"/>
              </a:rPr>
              <a:t>aus</a:t>
            </a: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a:t>
            </a:r>
            <a:r>
              <a:rPr lang="en-US" sz="3600" kern="10" dirty="0">
                <a:ln w="9525">
                  <a:noFill/>
                  <a:round/>
                  <a:headEnd/>
                  <a:tailEnd/>
                </a:ln>
                <a:effectLst>
                  <a:outerShdw dist="45791" dir="2021404" algn="ctr" rotWithShape="0">
                    <a:srgbClr val="B2B2B2">
                      <a:alpha val="80000"/>
                    </a:srgbClr>
                  </a:outerShdw>
                </a:effectLst>
                <a:latin typeface="Times New Roman"/>
                <a:cs typeface="Times New Roman"/>
              </a:rPr>
              <a:t>........</a:t>
            </a:r>
            <a:endParaRPr lang="ru-RU" sz="3600" kern="10" dirty="0">
              <a:ln w="9525">
                <a:noFill/>
                <a:round/>
                <a:headEnd/>
                <a:tailEnd/>
              </a:ln>
              <a:effectLst>
                <a:outerShdw dist="45791" dir="2021404" algn="ctr" rotWithShape="0">
                  <a:srgbClr val="B2B2B2">
                    <a:alpha val="8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down)">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down)">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wipe(down)">
                                      <p:cBhvr>
                                        <p:cTn id="17" dur="500"/>
                                        <p:tgtEl>
                                          <p:spTgt spid="7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wipe(down)">
                                      <p:cBhvr>
                                        <p:cTn id="22" dur="500"/>
                                        <p:tgtEl>
                                          <p:spTgt spid="61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ckard Bell NM85\Downloads\0002-002-.jpg"/>
          <p:cNvPicPr>
            <a:picLocks noChangeAspect="1" noChangeArrowheads="1"/>
          </p:cNvPicPr>
          <p:nvPr/>
        </p:nvPicPr>
        <p:blipFill>
          <a:blip r:embed="rId3" cstate="print"/>
          <a:srcRect/>
          <a:stretch>
            <a:fillRect/>
          </a:stretch>
        </p:blipFill>
        <p:spPr bwMode="auto">
          <a:xfrm>
            <a:off x="0" y="0"/>
            <a:ext cx="9144000" cy="6862289"/>
          </a:xfrm>
          <a:prstGeom prst="rect">
            <a:avLst/>
          </a:prstGeom>
          <a:noFill/>
        </p:spPr>
      </p:pic>
      <p:sp>
        <p:nvSpPr>
          <p:cNvPr id="3" name="Заголовок 2"/>
          <p:cNvSpPr>
            <a:spLocks noGrp="1"/>
          </p:cNvSpPr>
          <p:nvPr>
            <p:ph type="title" idx="4294967295"/>
          </p:nvPr>
        </p:nvSpPr>
        <p:spPr>
          <a:xfrm>
            <a:off x="914400" y="3573463"/>
            <a:ext cx="8229600" cy="1143000"/>
          </a:xfrm>
        </p:spPr>
        <p:txBody>
          <a:bodyPr>
            <a:normAutofit fontScale="90000"/>
          </a:bodyPr>
          <a:lstStyle/>
          <a:p>
            <a:r>
              <a:rPr lang="de-DE" sz="2700" dirty="0" smtClean="0">
                <a:solidFill>
                  <a:srgbClr val="0000CC"/>
                </a:solidFill>
                <a:latin typeface="Arial Black" pitchFamily="34" charset="0"/>
              </a:rPr>
              <a:t>Am Bauernhof, am Bauernhof, </a:t>
            </a:r>
            <a:br>
              <a:rPr lang="de-DE" sz="2700" dirty="0" smtClean="0">
                <a:solidFill>
                  <a:srgbClr val="0000CC"/>
                </a:solidFill>
                <a:latin typeface="Arial Black" pitchFamily="34" charset="0"/>
              </a:rPr>
            </a:br>
            <a:r>
              <a:rPr lang="de-DE" sz="2700" dirty="0" smtClean="0">
                <a:solidFill>
                  <a:srgbClr val="0000CC"/>
                </a:solidFill>
                <a:latin typeface="Arial Black" pitchFamily="34" charset="0"/>
              </a:rPr>
              <a:t>gibt` s heute ein Konzert. </a:t>
            </a:r>
            <a:br>
              <a:rPr lang="de-DE" sz="2700" dirty="0" smtClean="0">
                <a:solidFill>
                  <a:srgbClr val="0000CC"/>
                </a:solidFill>
                <a:latin typeface="Arial Black" pitchFamily="34" charset="0"/>
              </a:rPr>
            </a:br>
            <a:r>
              <a:rPr lang="de-DE" sz="2700" dirty="0" smtClean="0">
                <a:solidFill>
                  <a:srgbClr val="0000CC"/>
                </a:solidFill>
                <a:latin typeface="Arial Black" pitchFamily="34" charset="0"/>
              </a:rPr>
              <a:t>So ein hast du bestimmt noch nicht,</a:t>
            </a:r>
            <a:br>
              <a:rPr lang="de-DE" sz="2700" dirty="0" smtClean="0">
                <a:solidFill>
                  <a:srgbClr val="0000CC"/>
                </a:solidFill>
                <a:latin typeface="Arial Black" pitchFamily="34" charset="0"/>
              </a:rPr>
            </a:br>
            <a:r>
              <a:rPr lang="de-DE" sz="2700" dirty="0" smtClean="0">
                <a:solidFill>
                  <a:srgbClr val="0000CC"/>
                </a:solidFill>
                <a:latin typeface="Arial Black" pitchFamily="34" charset="0"/>
              </a:rPr>
              <a:t>  bestimmt noch nicht gehört!</a:t>
            </a:r>
            <a:br>
              <a:rPr lang="de-DE" sz="2700" dirty="0" smtClean="0">
                <a:solidFill>
                  <a:srgbClr val="0000CC"/>
                </a:solidFill>
                <a:latin typeface="Arial Black" pitchFamily="34" charset="0"/>
              </a:rPr>
            </a:br>
            <a:r>
              <a:rPr lang="de-DE" sz="2700" dirty="0" smtClean="0">
                <a:solidFill>
                  <a:srgbClr val="0000CC"/>
                </a:solidFill>
                <a:latin typeface="Arial Black" pitchFamily="34" charset="0"/>
              </a:rPr>
              <a:t>Der Esel spielt Klavier, </a:t>
            </a:r>
            <a:br>
              <a:rPr lang="de-DE" sz="2700" dirty="0" smtClean="0">
                <a:solidFill>
                  <a:srgbClr val="0000CC"/>
                </a:solidFill>
                <a:latin typeface="Arial Black" pitchFamily="34" charset="0"/>
              </a:rPr>
            </a:br>
            <a:r>
              <a:rPr lang="de-DE" sz="2700" dirty="0" smtClean="0">
                <a:solidFill>
                  <a:srgbClr val="0000CC"/>
                </a:solidFill>
                <a:latin typeface="Arial Black" pitchFamily="34" charset="0"/>
              </a:rPr>
              <a:t>Trompete blast die Kuh, </a:t>
            </a:r>
            <a:br>
              <a:rPr lang="de-DE" sz="2700" dirty="0" smtClean="0">
                <a:solidFill>
                  <a:srgbClr val="0000CC"/>
                </a:solidFill>
                <a:latin typeface="Arial Black" pitchFamily="34" charset="0"/>
              </a:rPr>
            </a:br>
            <a:r>
              <a:rPr lang="de-DE" sz="2700" dirty="0" smtClean="0">
                <a:solidFill>
                  <a:srgbClr val="0000CC"/>
                </a:solidFill>
                <a:latin typeface="Arial Black" pitchFamily="34" charset="0"/>
              </a:rPr>
              <a:t>es trommelt laut der Stier, </a:t>
            </a:r>
            <a:br>
              <a:rPr lang="de-DE" sz="2700" dirty="0" smtClean="0">
                <a:solidFill>
                  <a:srgbClr val="0000CC"/>
                </a:solidFill>
                <a:latin typeface="Arial Black" pitchFamily="34" charset="0"/>
              </a:rPr>
            </a:br>
            <a:r>
              <a:rPr lang="de-DE" sz="2700" dirty="0" smtClean="0">
                <a:solidFill>
                  <a:srgbClr val="0000CC"/>
                </a:solidFill>
                <a:latin typeface="Arial Black" pitchFamily="34" charset="0"/>
              </a:rPr>
              <a:t>die Ziege singt dazu.</a:t>
            </a:r>
            <a:br>
              <a:rPr lang="de-DE" sz="2700" dirty="0" smtClean="0">
                <a:solidFill>
                  <a:srgbClr val="0000CC"/>
                </a:solidFill>
                <a:latin typeface="Arial Black" pitchFamily="34" charset="0"/>
              </a:rPr>
            </a:br>
            <a:r>
              <a:rPr lang="de-DE" sz="2700" dirty="0" err="1" smtClean="0">
                <a:solidFill>
                  <a:srgbClr val="0000CC"/>
                </a:solidFill>
                <a:latin typeface="Arial Black" pitchFamily="34" charset="0"/>
              </a:rPr>
              <a:t>Tra</a:t>
            </a:r>
            <a:r>
              <a:rPr lang="ru-RU" sz="2700" dirty="0" smtClean="0">
                <a:solidFill>
                  <a:srgbClr val="0000CC"/>
                </a:solidFill>
                <a:latin typeface="Arial Black" pitchFamily="34" charset="0"/>
              </a:rPr>
              <a:t> – </a:t>
            </a:r>
            <a:r>
              <a:rPr lang="de-DE" sz="2700" dirty="0" err="1" smtClean="0">
                <a:solidFill>
                  <a:srgbClr val="0000CC"/>
                </a:solidFill>
                <a:latin typeface="Arial Black" pitchFamily="34" charset="0"/>
              </a:rPr>
              <a:t>ri</a:t>
            </a:r>
            <a:r>
              <a:rPr lang="ru-RU" sz="2700" dirty="0" smtClean="0">
                <a:solidFill>
                  <a:srgbClr val="0000CC"/>
                </a:solidFill>
                <a:latin typeface="Arial Black" pitchFamily="34" charset="0"/>
              </a:rPr>
              <a:t> -</a:t>
            </a:r>
            <a:r>
              <a:rPr lang="de-DE" sz="2700" dirty="0" smtClean="0">
                <a:solidFill>
                  <a:srgbClr val="0000CC"/>
                </a:solidFill>
                <a:latin typeface="Arial Black" pitchFamily="34" charset="0"/>
              </a:rPr>
              <a:t> </a:t>
            </a:r>
            <a:r>
              <a:rPr lang="de-DE" sz="2700" dirty="0" err="1" smtClean="0">
                <a:solidFill>
                  <a:srgbClr val="0000CC"/>
                </a:solidFill>
                <a:latin typeface="Arial Black" pitchFamily="34" charset="0"/>
              </a:rPr>
              <a:t>tra</a:t>
            </a:r>
            <a:r>
              <a:rPr lang="de-DE" sz="2700" dirty="0" smtClean="0">
                <a:solidFill>
                  <a:srgbClr val="0000CC"/>
                </a:solidFill>
                <a:latin typeface="Arial Black" pitchFamily="34" charset="0"/>
              </a:rPr>
              <a:t> </a:t>
            </a:r>
            <a:r>
              <a:rPr lang="ru-RU" sz="2700" dirty="0" smtClean="0">
                <a:solidFill>
                  <a:srgbClr val="0000CC"/>
                </a:solidFill>
                <a:latin typeface="Arial Black" pitchFamily="34" charset="0"/>
              </a:rPr>
              <a:t>- </a:t>
            </a:r>
            <a:r>
              <a:rPr lang="de-DE" sz="2700" dirty="0" err="1" smtClean="0">
                <a:solidFill>
                  <a:srgbClr val="0000CC"/>
                </a:solidFill>
                <a:latin typeface="Arial Black" pitchFamily="34" charset="0"/>
              </a:rPr>
              <a:t>ra</a:t>
            </a:r>
            <a:r>
              <a:rPr lang="de-DE" sz="2700" dirty="0" smtClean="0">
                <a:solidFill>
                  <a:srgbClr val="0000CC"/>
                </a:solidFill>
                <a:latin typeface="Arial Black" pitchFamily="34" charset="0"/>
              </a:rPr>
              <a:t> </a:t>
            </a:r>
            <a:r>
              <a:rPr lang="de-DE" sz="2700" dirty="0" err="1" smtClean="0">
                <a:solidFill>
                  <a:srgbClr val="0000CC"/>
                </a:solidFill>
                <a:latin typeface="Arial Black" pitchFamily="34" charset="0"/>
              </a:rPr>
              <a:t>bumm</a:t>
            </a:r>
            <a:r>
              <a:rPr lang="de-DE" sz="2700" dirty="0" smtClean="0">
                <a:solidFill>
                  <a:srgbClr val="0000CC"/>
                </a:solidFill>
                <a:latin typeface="Arial Black" pitchFamily="34" charset="0"/>
              </a:rPr>
              <a:t>, </a:t>
            </a:r>
            <a:r>
              <a:rPr lang="de-DE" sz="2700" dirty="0" err="1" smtClean="0">
                <a:solidFill>
                  <a:srgbClr val="0000CC"/>
                </a:solidFill>
                <a:latin typeface="Arial Black" pitchFamily="34" charset="0"/>
              </a:rPr>
              <a:t>bumm</a:t>
            </a:r>
            <a:r>
              <a:rPr lang="de-DE" sz="2700" dirty="0" smtClean="0">
                <a:solidFill>
                  <a:srgbClr val="0000CC"/>
                </a:solidFill>
                <a:latin typeface="Arial Black" pitchFamily="34" charset="0"/>
              </a:rPr>
              <a:t>, </a:t>
            </a:r>
            <a:r>
              <a:rPr lang="de-DE" sz="2700" dirty="0" err="1" smtClean="0">
                <a:solidFill>
                  <a:srgbClr val="0000CC"/>
                </a:solidFill>
                <a:latin typeface="Arial Black" pitchFamily="34" charset="0"/>
              </a:rPr>
              <a:t>bumm</a:t>
            </a:r>
            <a:r>
              <a:rPr lang="de-DE" sz="2700" dirty="0" smtClean="0">
                <a:solidFill>
                  <a:srgbClr val="0000CC"/>
                </a:solidFill>
                <a:latin typeface="Arial Black" pitchFamily="34" charset="0"/>
              </a:rPr>
              <a:t>, </a:t>
            </a:r>
            <a:br>
              <a:rPr lang="de-DE" sz="2700" dirty="0" smtClean="0">
                <a:solidFill>
                  <a:srgbClr val="0000CC"/>
                </a:solidFill>
                <a:latin typeface="Arial Black" pitchFamily="34" charset="0"/>
              </a:rPr>
            </a:br>
            <a:r>
              <a:rPr lang="de-DE" sz="2700" dirty="0" err="1" smtClean="0">
                <a:solidFill>
                  <a:srgbClr val="0000CC"/>
                </a:solidFill>
                <a:latin typeface="Arial Black" pitchFamily="34" charset="0"/>
              </a:rPr>
              <a:t>klim</a:t>
            </a:r>
            <a:r>
              <a:rPr lang="ru-RU" sz="2700" dirty="0" smtClean="0">
                <a:solidFill>
                  <a:srgbClr val="0000CC"/>
                </a:solidFill>
                <a:latin typeface="Arial Black" pitchFamily="34" charset="0"/>
              </a:rPr>
              <a:t> -</a:t>
            </a:r>
            <a:r>
              <a:rPr lang="de-DE" sz="2700" dirty="0" smtClean="0">
                <a:solidFill>
                  <a:srgbClr val="0000CC"/>
                </a:solidFill>
                <a:latin typeface="Arial Black" pitchFamily="34" charset="0"/>
              </a:rPr>
              <a:t> </a:t>
            </a:r>
            <a:r>
              <a:rPr lang="de-DE" sz="2700" dirty="0" err="1" smtClean="0">
                <a:solidFill>
                  <a:srgbClr val="0000CC"/>
                </a:solidFill>
                <a:latin typeface="Arial Black" pitchFamily="34" charset="0"/>
              </a:rPr>
              <a:t>blim</a:t>
            </a:r>
            <a:r>
              <a:rPr lang="de-DE" sz="2700" dirty="0" smtClean="0">
                <a:solidFill>
                  <a:srgbClr val="0000CC"/>
                </a:solidFill>
                <a:latin typeface="Arial Black" pitchFamily="34" charset="0"/>
              </a:rPr>
              <a:t>, </a:t>
            </a:r>
            <a:r>
              <a:rPr lang="de-DE" sz="2700" dirty="0" err="1" smtClean="0">
                <a:solidFill>
                  <a:srgbClr val="0000CC"/>
                </a:solidFill>
                <a:latin typeface="Arial Black" pitchFamily="34" charset="0"/>
              </a:rPr>
              <a:t>klim</a:t>
            </a:r>
            <a:r>
              <a:rPr lang="ru-RU" sz="2700" dirty="0" smtClean="0">
                <a:solidFill>
                  <a:srgbClr val="0000CC"/>
                </a:solidFill>
                <a:latin typeface="Arial Black" pitchFamily="34" charset="0"/>
              </a:rPr>
              <a:t> -</a:t>
            </a:r>
            <a:r>
              <a:rPr lang="de-DE" sz="2700" dirty="0" smtClean="0">
                <a:solidFill>
                  <a:srgbClr val="0000CC"/>
                </a:solidFill>
                <a:latin typeface="Arial Black" pitchFamily="34" charset="0"/>
              </a:rPr>
              <a:t> </a:t>
            </a:r>
            <a:r>
              <a:rPr lang="de-DE" sz="2700" dirty="0" err="1" smtClean="0">
                <a:solidFill>
                  <a:srgbClr val="0000CC"/>
                </a:solidFill>
                <a:latin typeface="Arial Black" pitchFamily="34" charset="0"/>
              </a:rPr>
              <a:t>blim</a:t>
            </a:r>
            <a:r>
              <a:rPr lang="de-DE" sz="2700" dirty="0" smtClean="0">
                <a:solidFill>
                  <a:srgbClr val="0000CC"/>
                </a:solidFill>
                <a:latin typeface="Arial Black" pitchFamily="34" charset="0"/>
              </a:rPr>
              <a:t>, </a:t>
            </a:r>
            <a:br>
              <a:rPr lang="de-DE" sz="2700" dirty="0" smtClean="0">
                <a:solidFill>
                  <a:srgbClr val="0000CC"/>
                </a:solidFill>
                <a:latin typeface="Arial Black" pitchFamily="34" charset="0"/>
              </a:rPr>
            </a:br>
            <a:r>
              <a:rPr lang="de-DE" sz="2700" dirty="0" smtClean="0">
                <a:solidFill>
                  <a:srgbClr val="0000CC"/>
                </a:solidFill>
                <a:latin typeface="Arial Black" pitchFamily="34" charset="0"/>
              </a:rPr>
              <a:t>schrumm, schrumm, schrumm.</a:t>
            </a:r>
            <a:r>
              <a:rPr lang="de-DE" sz="2700" dirty="0" smtClean="0">
                <a:latin typeface="Arial Black" pitchFamily="34" charset="0"/>
              </a:rPr>
              <a:t/>
            </a:r>
            <a:br>
              <a:rPr lang="de-DE" sz="2700" dirty="0" smtClean="0">
                <a:latin typeface="Arial Black" pitchFamily="34" charset="0"/>
              </a:rPr>
            </a:br>
            <a:r>
              <a:rPr lang="de-DE" dirty="0" smtClean="0"/>
              <a:t/>
            </a:r>
            <a:br>
              <a:rPr lang="de-DE" dirty="0" smtClean="0"/>
            </a:br>
            <a:r>
              <a:rPr lang="de-DE" dirty="0" smtClean="0"/>
              <a:t> </a:t>
            </a:r>
            <a:endParaRPr lang="ru-RU" dirty="0"/>
          </a:p>
        </p:txBody>
      </p:sp>
      <p:sp>
        <p:nvSpPr>
          <p:cNvPr id="4" name="Прямоугольник 3"/>
          <p:cNvSpPr/>
          <p:nvPr/>
        </p:nvSpPr>
        <p:spPr>
          <a:xfrm>
            <a:off x="2843808" y="332656"/>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Stier</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5" name="Прямоугольник 4"/>
          <p:cNvSpPr/>
          <p:nvPr/>
        </p:nvSpPr>
        <p:spPr>
          <a:xfrm>
            <a:off x="251520" y="2780928"/>
            <a:ext cx="2556792"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Haus</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6" name="Прямоугольник 5"/>
          <p:cNvSpPr/>
          <p:nvPr/>
        </p:nvSpPr>
        <p:spPr>
          <a:xfrm rot="1304687">
            <a:off x="5847892" y="567381"/>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Schwein</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rot="20109545">
            <a:off x="-280502" y="466524"/>
            <a:ext cx="3240360" cy="923330"/>
          </a:xfrm>
          <a:prstGeom prst="rect">
            <a:avLst/>
          </a:prstGeom>
          <a:noFill/>
        </p:spPr>
        <p:txBody>
          <a:bodyPr wrap="square" lIns="91440" tIns="45720" rIns="91440" bIns="45720">
            <a:spAutoFit/>
          </a:bodyPr>
          <a:lstStyle/>
          <a:p>
            <a:pPr algn="ctr"/>
            <a:r>
              <a:rPr lang="de-DE" sz="5400" b="1" dirty="0" err="1" smtClean="0">
                <a:ln w="12700">
                  <a:solidFill>
                    <a:sysClr val="windowText" lastClr="000000"/>
                  </a:solidFill>
                  <a:prstDash val="solid"/>
                </a:ln>
                <a:effectLst>
                  <a:outerShdw blurRad="41275" dist="20320" dir="1800000" algn="tl" rotWithShape="0">
                    <a:srgbClr val="000000">
                      <a:alpha val="40000"/>
                    </a:srgbClr>
                  </a:outerShdw>
                </a:effectLst>
              </a:rPr>
              <a:t>ie</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8" name="Прямоугольник 7"/>
          <p:cNvSpPr/>
          <p:nvPr/>
        </p:nvSpPr>
        <p:spPr>
          <a:xfrm rot="20513179">
            <a:off x="5840401" y="5453829"/>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spielen</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9" name="Прямоугольник 8"/>
          <p:cNvSpPr/>
          <p:nvPr/>
        </p:nvSpPr>
        <p:spPr>
          <a:xfrm rot="20974592">
            <a:off x="2756580" y="5649162"/>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Ziege</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10" name="Прямоугольник 9"/>
          <p:cNvSpPr/>
          <p:nvPr/>
        </p:nvSpPr>
        <p:spPr>
          <a:xfrm rot="20416748">
            <a:off x="-119772" y="5415038"/>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eins</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11" name="Прямоугольник 10"/>
          <p:cNvSpPr/>
          <p:nvPr/>
        </p:nvSpPr>
        <p:spPr>
          <a:xfrm rot="2559869">
            <a:off x="6300192" y="3212976"/>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au</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pic>
        <p:nvPicPr>
          <p:cNvPr id="13" name="11111.mp3">
            <a:hlinkClick r:id="" action="ppaction://media"/>
          </p:cNvPr>
          <p:cNvPicPr>
            <a:picLocks noRot="1" noChangeAspect="1"/>
          </p:cNvPicPr>
          <p:nvPr>
            <a:audioFile r:link="rId1"/>
          </p:nvPr>
        </p:nvPicPr>
        <p:blipFill>
          <a:blip r:embed="rId4" cstate="print"/>
          <a:stretch>
            <a:fillRect/>
          </a:stretch>
        </p:blipFill>
        <p:spPr>
          <a:xfrm>
            <a:off x="8215338" y="6072206"/>
            <a:ext cx="417514" cy="41751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442"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owerclip.ru/userfiles/488.jpg"/>
          <p:cNvPicPr>
            <a:picLocks noChangeAspect="1" noChangeArrowheads="1"/>
          </p:cNvPicPr>
          <p:nvPr/>
        </p:nvPicPr>
        <p:blipFill>
          <a:blip r:embed="rId3" cstate="print"/>
          <a:srcRect r="1135" b="4851"/>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14" name="Прямоугольник 13"/>
          <p:cNvSpPr/>
          <p:nvPr/>
        </p:nvSpPr>
        <p:spPr>
          <a:xfrm>
            <a:off x="323528" y="332656"/>
            <a:ext cx="5184576" cy="1077218"/>
          </a:xfrm>
          <a:prstGeom prst="rect">
            <a:avLst/>
          </a:prstGeom>
        </p:spPr>
        <p:txBody>
          <a:bodyPr wrap="square">
            <a:spAutoFit/>
          </a:bodyPr>
          <a:lstStyle/>
          <a:p>
            <a:r>
              <a:rPr lang="en-US" sz="3200" b="1" dirty="0" smtClean="0"/>
              <a:t>Auf </a:t>
            </a:r>
            <a:r>
              <a:rPr lang="en-US" sz="3200" b="1" dirty="0" err="1" smtClean="0"/>
              <a:t>der</a:t>
            </a:r>
            <a:r>
              <a:rPr lang="en-US" sz="3200" b="1" dirty="0" smtClean="0"/>
              <a:t> Wiese </a:t>
            </a:r>
            <a:r>
              <a:rPr lang="en-US" sz="3200" b="1" dirty="0" err="1" smtClean="0"/>
              <a:t>ruhig</a:t>
            </a:r>
            <a:r>
              <a:rPr lang="en-US" sz="3200" b="1" dirty="0" smtClean="0"/>
              <a:t> </a:t>
            </a:r>
            <a:r>
              <a:rPr lang="en-US" sz="3200" b="1" dirty="0" err="1" smtClean="0"/>
              <a:t>liegen</a:t>
            </a:r>
            <a:r>
              <a:rPr lang="en-US" sz="3200" b="1" dirty="0" smtClean="0"/>
              <a:t/>
            </a:r>
            <a:br>
              <a:rPr lang="en-US" sz="3200" b="1" dirty="0" smtClean="0"/>
            </a:br>
            <a:r>
              <a:rPr lang="en-US" sz="3200" b="1" dirty="0" err="1" smtClean="0"/>
              <a:t>Junge</a:t>
            </a:r>
            <a:r>
              <a:rPr lang="en-US" sz="3200" b="1" dirty="0" smtClean="0"/>
              <a:t>, </a:t>
            </a:r>
            <a:r>
              <a:rPr lang="en-US" sz="3200" b="1" dirty="0" err="1" smtClean="0"/>
              <a:t>weiße</a:t>
            </a:r>
            <a:r>
              <a:rPr lang="en-US" sz="3200" b="1" dirty="0" smtClean="0"/>
              <a:t>, </a:t>
            </a:r>
            <a:r>
              <a:rPr lang="en-US" sz="3200" b="1" dirty="0" err="1" smtClean="0"/>
              <a:t>schöne</a:t>
            </a:r>
            <a:r>
              <a:rPr lang="en-US" sz="3200" b="1" dirty="0" smtClean="0"/>
              <a:t> ... </a:t>
            </a:r>
            <a:endParaRPr lang="ru-RU" sz="3200" b="1" dirty="0"/>
          </a:p>
        </p:txBody>
      </p:sp>
      <p:sp>
        <p:nvSpPr>
          <p:cNvPr id="15" name="Прямоугольник 14"/>
          <p:cNvSpPr/>
          <p:nvPr/>
        </p:nvSpPr>
        <p:spPr>
          <a:xfrm>
            <a:off x="1547664" y="1556792"/>
            <a:ext cx="4896544" cy="1077218"/>
          </a:xfrm>
          <a:prstGeom prst="rect">
            <a:avLst/>
          </a:prstGeom>
        </p:spPr>
        <p:txBody>
          <a:bodyPr wrap="square">
            <a:spAutoFit/>
          </a:bodyPr>
          <a:lstStyle/>
          <a:p>
            <a:r>
              <a:rPr lang="en-US" sz="3200" b="1" dirty="0" smtClean="0"/>
              <a:t>In </a:t>
            </a:r>
            <a:r>
              <a:rPr lang="en-US" sz="3200" b="1" dirty="0" err="1" smtClean="0"/>
              <a:t>dem</a:t>
            </a:r>
            <a:r>
              <a:rPr lang="en-US" sz="3200" b="1" dirty="0" smtClean="0"/>
              <a:t> </a:t>
            </a:r>
            <a:r>
              <a:rPr lang="en-US" sz="3200" b="1" dirty="0" err="1" smtClean="0"/>
              <a:t>Hofe</a:t>
            </a:r>
            <a:r>
              <a:rPr lang="en-US" sz="3200" b="1" dirty="0" smtClean="0"/>
              <a:t> </a:t>
            </a:r>
            <a:r>
              <a:rPr lang="en-US" sz="3200" b="1" dirty="0" err="1" smtClean="0"/>
              <a:t>sind</a:t>
            </a:r>
            <a:r>
              <a:rPr lang="en-US" sz="3200" b="1" dirty="0" smtClean="0"/>
              <a:t> </a:t>
            </a:r>
            <a:r>
              <a:rPr lang="en-US" sz="3200" b="1" dirty="0" err="1" smtClean="0"/>
              <a:t>alleine</a:t>
            </a:r>
            <a:r>
              <a:rPr lang="en-US" sz="3200" b="1" dirty="0" smtClean="0"/>
              <a:t/>
            </a:r>
            <a:br>
              <a:rPr lang="en-US" sz="3200" b="1" dirty="0" smtClean="0"/>
            </a:br>
            <a:r>
              <a:rPr lang="en-US" sz="3200" b="1" dirty="0" err="1" smtClean="0"/>
              <a:t>Schmutzige</a:t>
            </a:r>
            <a:r>
              <a:rPr lang="en-US" sz="3200" b="1" dirty="0" smtClean="0"/>
              <a:t> und </a:t>
            </a:r>
            <a:r>
              <a:rPr lang="en-US" sz="3200" b="1" dirty="0" err="1" smtClean="0"/>
              <a:t>große</a:t>
            </a:r>
            <a:r>
              <a:rPr lang="en-US" sz="3200" b="1" dirty="0" smtClean="0"/>
              <a:t> ... </a:t>
            </a:r>
            <a:endParaRPr lang="ru-RU" sz="3200" b="1" dirty="0"/>
          </a:p>
        </p:txBody>
      </p:sp>
      <p:sp>
        <p:nvSpPr>
          <p:cNvPr id="20" name="Прямоугольник 19"/>
          <p:cNvSpPr/>
          <p:nvPr/>
        </p:nvSpPr>
        <p:spPr>
          <a:xfrm>
            <a:off x="395536" y="2780928"/>
            <a:ext cx="5184576" cy="1077218"/>
          </a:xfrm>
          <a:prstGeom prst="rect">
            <a:avLst/>
          </a:prstGeom>
        </p:spPr>
        <p:txBody>
          <a:bodyPr wrap="square">
            <a:spAutoFit/>
          </a:bodyPr>
          <a:lstStyle/>
          <a:p>
            <a:r>
              <a:rPr lang="en-US" sz="3200" b="1" dirty="0" err="1" smtClean="0"/>
              <a:t>Bunte</a:t>
            </a:r>
            <a:r>
              <a:rPr lang="en-US" sz="3200" b="1" dirty="0" smtClean="0"/>
              <a:t>, </a:t>
            </a:r>
            <a:r>
              <a:rPr lang="en-US" sz="3200" b="1" dirty="0" err="1" smtClean="0"/>
              <a:t>kleine</a:t>
            </a:r>
            <a:r>
              <a:rPr lang="en-US" sz="3200" b="1" dirty="0" smtClean="0"/>
              <a:t> </a:t>
            </a:r>
            <a:r>
              <a:rPr lang="en-US" sz="3200" b="1" dirty="0" err="1" smtClean="0"/>
              <a:t>Elemente</a:t>
            </a:r>
            <a:r>
              <a:rPr lang="en-US" sz="3200" b="1" dirty="0" smtClean="0"/>
              <a:t/>
            </a:r>
            <a:br>
              <a:rPr lang="en-US" sz="3200" b="1" dirty="0" smtClean="0"/>
            </a:br>
            <a:r>
              <a:rPr lang="en-US" sz="3200" b="1" dirty="0" smtClean="0"/>
              <a:t>Sind </a:t>
            </a:r>
            <a:r>
              <a:rPr lang="en-US" sz="3200" b="1" dirty="0" err="1" smtClean="0"/>
              <a:t>im</a:t>
            </a:r>
            <a:r>
              <a:rPr lang="en-US" sz="3200" b="1" dirty="0" smtClean="0"/>
              <a:t> </a:t>
            </a:r>
            <a:r>
              <a:rPr lang="en-US" sz="3200" b="1" dirty="0" err="1" smtClean="0"/>
              <a:t>Wasser</a:t>
            </a:r>
            <a:r>
              <a:rPr lang="en-US" sz="3200" b="1" dirty="0" smtClean="0"/>
              <a:t>. Das </a:t>
            </a:r>
            <a:r>
              <a:rPr lang="en-US" sz="3200" b="1" dirty="0" err="1" smtClean="0"/>
              <a:t>sind</a:t>
            </a:r>
            <a:r>
              <a:rPr lang="en-US" sz="3200" b="1" dirty="0" smtClean="0"/>
              <a:t> ... </a:t>
            </a:r>
            <a:endParaRPr lang="ru-RU" sz="3200" b="1" dirty="0"/>
          </a:p>
        </p:txBody>
      </p:sp>
      <p:sp>
        <p:nvSpPr>
          <p:cNvPr id="21" name="Прямоугольник 20"/>
          <p:cNvSpPr/>
          <p:nvPr/>
        </p:nvSpPr>
        <p:spPr>
          <a:xfrm>
            <a:off x="1187624" y="3933056"/>
            <a:ext cx="6552728" cy="1077218"/>
          </a:xfrm>
          <a:prstGeom prst="rect">
            <a:avLst/>
          </a:prstGeom>
        </p:spPr>
        <p:txBody>
          <a:bodyPr wrap="square">
            <a:spAutoFit/>
          </a:bodyPr>
          <a:lstStyle/>
          <a:p>
            <a:r>
              <a:rPr lang="en-US" sz="3200" b="1" dirty="0" smtClean="0"/>
              <a:t> </a:t>
            </a:r>
            <a:r>
              <a:rPr lang="en-US" sz="3200" b="1" dirty="0" err="1" smtClean="0"/>
              <a:t>Fressen</a:t>
            </a:r>
            <a:r>
              <a:rPr lang="en-US" sz="3200" b="1" dirty="0" smtClean="0"/>
              <a:t> Grass </a:t>
            </a:r>
            <a:r>
              <a:rPr lang="en-US" sz="3200" b="1" dirty="0" err="1" smtClean="0"/>
              <a:t>mit</a:t>
            </a:r>
            <a:r>
              <a:rPr lang="en-US" sz="3200" b="1" dirty="0" smtClean="0"/>
              <a:t> </a:t>
            </a:r>
            <a:r>
              <a:rPr lang="en-US" sz="3200" b="1" dirty="0" err="1" smtClean="0"/>
              <a:t>großer</a:t>
            </a:r>
            <a:r>
              <a:rPr lang="en-US" sz="3200" b="1" dirty="0" smtClean="0"/>
              <a:t> </a:t>
            </a:r>
            <a:r>
              <a:rPr lang="en-US" sz="3200" b="1" dirty="0" err="1" smtClean="0"/>
              <a:t>Mühe</a:t>
            </a:r>
            <a:r>
              <a:rPr lang="en-US" sz="3200" b="1" dirty="0" smtClean="0"/>
              <a:t/>
            </a:r>
            <a:br>
              <a:rPr lang="en-US" sz="3200" b="1" dirty="0" smtClean="0"/>
            </a:br>
            <a:r>
              <a:rPr lang="en-US" sz="3200" b="1" dirty="0" smtClean="0"/>
              <a:t>Nun </a:t>
            </a:r>
            <a:r>
              <a:rPr lang="en-US" sz="3200" b="1" dirty="0" err="1" smtClean="0"/>
              <a:t>gewiss</a:t>
            </a:r>
            <a:r>
              <a:rPr lang="en-US" sz="3200" b="1" dirty="0" smtClean="0"/>
              <a:t> das </a:t>
            </a:r>
            <a:r>
              <a:rPr lang="en-US" sz="3200" b="1" dirty="0" err="1" smtClean="0"/>
              <a:t>sind</a:t>
            </a:r>
            <a:r>
              <a:rPr lang="en-US" sz="3200" b="1" dirty="0" smtClean="0"/>
              <a:t> die … </a:t>
            </a:r>
            <a:endParaRPr lang="ru-RU" sz="3200" b="1" dirty="0"/>
          </a:p>
        </p:txBody>
      </p:sp>
      <p:sp>
        <p:nvSpPr>
          <p:cNvPr id="22" name="Прямоугольник 21"/>
          <p:cNvSpPr/>
          <p:nvPr/>
        </p:nvSpPr>
        <p:spPr>
          <a:xfrm>
            <a:off x="683568" y="5373216"/>
            <a:ext cx="5544616" cy="1077218"/>
          </a:xfrm>
          <a:prstGeom prst="rect">
            <a:avLst/>
          </a:prstGeom>
        </p:spPr>
        <p:txBody>
          <a:bodyPr wrap="square">
            <a:spAutoFit/>
          </a:bodyPr>
          <a:lstStyle/>
          <a:p>
            <a:r>
              <a:rPr lang="en-US" sz="3200" b="1" dirty="0" err="1" smtClean="0"/>
              <a:t>Laufen</a:t>
            </a:r>
            <a:r>
              <a:rPr lang="en-US" sz="3200" b="1" dirty="0" smtClean="0"/>
              <a:t>, </a:t>
            </a:r>
            <a:r>
              <a:rPr lang="en-US" sz="3200" b="1" dirty="0" err="1" smtClean="0"/>
              <a:t>springen</a:t>
            </a:r>
            <a:r>
              <a:rPr lang="en-US" sz="3200" b="1" dirty="0" smtClean="0"/>
              <a:t> </a:t>
            </a:r>
            <a:r>
              <a:rPr lang="en-US" sz="3200" b="1" dirty="0" err="1" smtClean="0"/>
              <a:t>durch</a:t>
            </a:r>
            <a:r>
              <a:rPr lang="en-US" sz="3200" b="1" dirty="0" smtClean="0"/>
              <a:t> die </a:t>
            </a:r>
            <a:r>
              <a:rPr lang="en-US" sz="3200" b="1" dirty="0" err="1" smtClean="0"/>
              <a:t>Erde</a:t>
            </a:r>
            <a:r>
              <a:rPr lang="en-US" sz="3200" b="1" dirty="0" smtClean="0"/>
              <a:t/>
            </a:r>
            <a:br>
              <a:rPr lang="en-US" sz="3200" b="1" dirty="0" smtClean="0"/>
            </a:br>
            <a:r>
              <a:rPr lang="en-US" sz="3200" b="1" dirty="0" smtClean="0"/>
              <a:t>Starke, </a:t>
            </a:r>
            <a:r>
              <a:rPr lang="en-US" sz="3200" b="1" dirty="0" err="1" smtClean="0"/>
              <a:t>schöne</a:t>
            </a:r>
            <a:r>
              <a:rPr lang="en-US" sz="3200" b="1" dirty="0" smtClean="0"/>
              <a:t>, </a:t>
            </a:r>
            <a:r>
              <a:rPr lang="en-US" sz="3200" b="1" dirty="0" err="1" smtClean="0"/>
              <a:t>klüge</a:t>
            </a:r>
            <a:r>
              <a:rPr lang="en-US" sz="3200" b="1" dirty="0" smtClean="0"/>
              <a:t> …</a:t>
            </a:r>
            <a:endParaRPr lang="ru-RU" sz="3200" b="1" dirty="0"/>
          </a:p>
        </p:txBody>
      </p:sp>
      <p:sp>
        <p:nvSpPr>
          <p:cNvPr id="23" name="Прямоугольник 22"/>
          <p:cNvSpPr/>
          <p:nvPr/>
        </p:nvSpPr>
        <p:spPr>
          <a:xfrm>
            <a:off x="4211960" y="404664"/>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Ziege</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24" name="Прямоугольник 23"/>
          <p:cNvSpPr/>
          <p:nvPr/>
        </p:nvSpPr>
        <p:spPr>
          <a:xfrm>
            <a:off x="5903640" y="1772816"/>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Schweine </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25" name="Прямоугольник 24"/>
          <p:cNvSpPr/>
          <p:nvPr/>
        </p:nvSpPr>
        <p:spPr>
          <a:xfrm>
            <a:off x="4716016" y="2996952"/>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Enten </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26" name="Прямоугольник 25"/>
          <p:cNvSpPr/>
          <p:nvPr/>
        </p:nvSpPr>
        <p:spPr>
          <a:xfrm>
            <a:off x="5580112" y="4149080"/>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Kühe </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27" name="Прямоугольник 26"/>
          <p:cNvSpPr/>
          <p:nvPr/>
        </p:nvSpPr>
        <p:spPr>
          <a:xfrm>
            <a:off x="4932040" y="5589240"/>
            <a:ext cx="3240360" cy="923330"/>
          </a:xfrm>
          <a:prstGeom prst="rect">
            <a:avLst/>
          </a:prstGeom>
          <a:noFill/>
        </p:spPr>
        <p:txBody>
          <a:bodyPr wrap="square" lIns="91440" tIns="45720" rIns="91440" bIns="45720">
            <a:spAutoFit/>
          </a:bodyPr>
          <a:lstStyle/>
          <a:p>
            <a:pPr algn="ctr"/>
            <a:r>
              <a:rPr lang="de-DE" sz="5400" b="1" dirty="0" smtClean="0">
                <a:ln w="12700">
                  <a:solidFill>
                    <a:sysClr val="windowText" lastClr="000000"/>
                  </a:solidFill>
                  <a:prstDash val="solid"/>
                </a:ln>
                <a:effectLst>
                  <a:outerShdw blurRad="41275" dist="20320" dir="1800000" algn="tl" rotWithShape="0">
                    <a:srgbClr val="000000">
                      <a:alpha val="40000"/>
                    </a:srgbClr>
                  </a:outerShdw>
                </a:effectLst>
              </a:rPr>
              <a:t>Pferde </a:t>
            </a:r>
            <a:endParaRPr lang="ru-RU" sz="54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pic>
        <p:nvPicPr>
          <p:cNvPr id="13" name="Recording_1.m4a">
            <a:hlinkClick r:id="" action="ppaction://media"/>
          </p:cNvPr>
          <p:cNvPicPr>
            <a:picLocks noRot="1" noChangeAspect="1"/>
          </p:cNvPicPr>
          <p:nvPr>
            <a:audioFile r:link="rId1"/>
          </p:nvPr>
        </p:nvPicPr>
        <p:blipFill>
          <a:blip r:embed="rId4"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0"/>
                                        <p:tgtEl>
                                          <p:spTgt spid="27"/>
                                        </p:tgtEl>
                                      </p:cBhvr>
                                    </p:animEffect>
                                  </p:childTnLst>
                                </p:cTn>
                              </p:par>
                            </p:childTnLst>
                          </p:cTn>
                        </p:par>
                        <p:par>
                          <p:cTn id="53" fill="hold">
                            <p:stCondLst>
                              <p:cond delay="2000"/>
                            </p:stCondLst>
                            <p:childTnLst>
                              <p:par>
                                <p:cTn id="54" presetID="1" presetClass="mediacall" presetSubtype="0" fill="hold" nodeType="afterEffect">
                                  <p:stCondLst>
                                    <p:cond delay="0"/>
                                  </p:stCondLst>
                                  <p:childTnLst>
                                    <p:cmd type="call" cmd="playFrom(0.0)">
                                      <p:cBhvr>
                                        <p:cTn id="55"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4" grpId="0"/>
      <p:bldP spid="15" grpId="0"/>
      <p:bldP spid="20" grpId="0"/>
      <p:bldP spid="21" grpId="0"/>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ckard Bell NM85\Downloads\s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683568" y="764704"/>
            <a:ext cx="7726794" cy="4524315"/>
          </a:xfrm>
          <a:prstGeom prst="rect">
            <a:avLst/>
          </a:prstGeom>
          <a:noFill/>
        </p:spPr>
        <p:txBody>
          <a:bodyPr wrap="none">
            <a:spAutoFit/>
          </a:bodyPr>
          <a:lstStyle/>
          <a:p>
            <a:pPr algn="ctr">
              <a:defRPr/>
            </a:pPr>
            <a:r>
              <a:rPr lang="en-US" sz="9600" b="1" dirty="0">
                <a:ln>
                  <a:solidFill>
                    <a:srgbClr val="002060"/>
                  </a:solidFill>
                </a:ln>
                <a:effectLst>
                  <a:outerShdw blurRad="38100" dist="38100" dir="2700000" algn="tl">
                    <a:srgbClr val="000000">
                      <a:alpha val="43137"/>
                    </a:srgbClr>
                  </a:outerShdw>
                </a:effectLst>
                <a:latin typeface="Monotype Corsiva" pitchFamily="66" charset="0"/>
              </a:rPr>
              <a:t>Auf </a:t>
            </a:r>
            <a:r>
              <a:rPr lang="en-US" sz="9600" b="1" dirty="0" err="1">
                <a:ln>
                  <a:solidFill>
                    <a:srgbClr val="002060"/>
                  </a:solidFill>
                </a:ln>
                <a:effectLst>
                  <a:outerShdw blurRad="38100" dist="38100" dir="2700000" algn="tl">
                    <a:srgbClr val="000000">
                      <a:alpha val="43137"/>
                    </a:srgbClr>
                  </a:outerShdw>
                </a:effectLst>
                <a:latin typeface="Monotype Corsiva" pitchFamily="66" charset="0"/>
              </a:rPr>
              <a:t>dem</a:t>
            </a:r>
            <a:r>
              <a:rPr lang="en-US" sz="9600" b="1" dirty="0">
                <a:ln>
                  <a:solidFill>
                    <a:srgbClr val="002060"/>
                  </a:solidFill>
                </a:ln>
                <a:effectLst>
                  <a:outerShdw blurRad="38100" dist="38100" dir="2700000" algn="tl">
                    <a:srgbClr val="000000">
                      <a:alpha val="43137"/>
                    </a:srgbClr>
                  </a:outerShdw>
                </a:effectLst>
                <a:latin typeface="Monotype Corsiva" pitchFamily="66" charset="0"/>
              </a:rPr>
              <a:t> </a:t>
            </a:r>
            <a:r>
              <a:rPr lang="en-US" sz="9600" b="1" dirty="0" err="1">
                <a:ln>
                  <a:solidFill>
                    <a:srgbClr val="002060"/>
                  </a:solidFill>
                </a:ln>
                <a:effectLst>
                  <a:outerShdw blurRad="38100" dist="38100" dir="2700000" algn="tl">
                    <a:srgbClr val="000000">
                      <a:alpha val="43137"/>
                    </a:srgbClr>
                  </a:outerShdw>
                </a:effectLst>
                <a:latin typeface="Monotype Corsiva" pitchFamily="66" charset="0"/>
              </a:rPr>
              <a:t>Lande</a:t>
            </a:r>
            <a:r>
              <a:rPr lang="en-US" sz="9600" b="1" dirty="0">
                <a:ln>
                  <a:solidFill>
                    <a:srgbClr val="002060"/>
                  </a:solidFill>
                </a:ln>
                <a:effectLst>
                  <a:outerShdw blurRad="38100" dist="38100" dir="2700000" algn="tl">
                    <a:srgbClr val="000000">
                      <a:alpha val="43137"/>
                    </a:srgbClr>
                  </a:outerShdw>
                </a:effectLst>
                <a:latin typeface="Monotype Corsiva" pitchFamily="66" charset="0"/>
              </a:rPr>
              <a:t> </a:t>
            </a:r>
          </a:p>
          <a:p>
            <a:pPr algn="ctr">
              <a:defRPr/>
            </a:pPr>
            <a:r>
              <a:rPr lang="en-US" sz="9600" b="1" dirty="0" err="1">
                <a:ln>
                  <a:solidFill>
                    <a:srgbClr val="002060"/>
                  </a:solidFill>
                </a:ln>
                <a:effectLst>
                  <a:outerShdw blurRad="38100" dist="38100" dir="2700000" algn="tl">
                    <a:srgbClr val="000000">
                      <a:alpha val="43137"/>
                    </a:srgbClr>
                  </a:outerShdw>
                </a:effectLst>
                <a:latin typeface="Monotype Corsiva" pitchFamily="66" charset="0"/>
              </a:rPr>
              <a:t>gibt</a:t>
            </a:r>
            <a:r>
              <a:rPr lang="en-US" sz="9600" b="1" dirty="0">
                <a:ln>
                  <a:solidFill>
                    <a:srgbClr val="002060"/>
                  </a:solidFill>
                </a:ln>
                <a:effectLst>
                  <a:outerShdw blurRad="38100" dist="38100" dir="2700000" algn="tl">
                    <a:srgbClr val="000000">
                      <a:alpha val="43137"/>
                    </a:srgbClr>
                  </a:outerShdw>
                </a:effectLst>
                <a:latin typeface="Monotype Corsiva" pitchFamily="66" charset="0"/>
              </a:rPr>
              <a:t> </a:t>
            </a:r>
            <a:r>
              <a:rPr lang="en-US" sz="9600" b="1" dirty="0" err="1">
                <a:ln>
                  <a:solidFill>
                    <a:srgbClr val="002060"/>
                  </a:solidFill>
                </a:ln>
                <a:effectLst>
                  <a:outerShdw blurRad="38100" dist="38100" dir="2700000" algn="tl">
                    <a:srgbClr val="000000">
                      <a:alpha val="43137"/>
                    </a:srgbClr>
                  </a:outerShdw>
                </a:effectLst>
                <a:latin typeface="Monotype Corsiva" pitchFamily="66" charset="0"/>
              </a:rPr>
              <a:t>es</a:t>
            </a:r>
            <a:r>
              <a:rPr lang="en-US" sz="9600" b="1" dirty="0">
                <a:ln>
                  <a:solidFill>
                    <a:srgbClr val="002060"/>
                  </a:solidFill>
                </a:ln>
                <a:effectLst>
                  <a:outerShdw blurRad="38100" dist="38100" dir="2700000" algn="tl">
                    <a:srgbClr val="000000">
                      <a:alpha val="43137"/>
                    </a:srgbClr>
                  </a:outerShdw>
                </a:effectLst>
                <a:latin typeface="Monotype Corsiva" pitchFamily="66" charset="0"/>
              </a:rPr>
              <a:t> </a:t>
            </a:r>
            <a:r>
              <a:rPr lang="ru-RU" sz="9600" b="1" dirty="0">
                <a:ln>
                  <a:solidFill>
                    <a:srgbClr val="002060"/>
                  </a:solidFill>
                </a:ln>
                <a:effectLst>
                  <a:outerShdw blurRad="38100" dist="38100" dir="2700000" algn="tl">
                    <a:srgbClr val="000000">
                      <a:alpha val="43137"/>
                    </a:srgbClr>
                  </a:outerShdw>
                </a:effectLst>
                <a:latin typeface="Monotype Corsiva" pitchFamily="66" charset="0"/>
              </a:rPr>
              <a:t> </a:t>
            </a:r>
            <a:r>
              <a:rPr lang="en-US" sz="9600" b="1" dirty="0" err="1">
                <a:ln>
                  <a:solidFill>
                    <a:srgbClr val="002060"/>
                  </a:solidFill>
                </a:ln>
                <a:effectLst>
                  <a:outerShdw blurRad="38100" dist="38100" dir="2700000" algn="tl">
                    <a:srgbClr val="000000">
                      <a:alpha val="43137"/>
                    </a:srgbClr>
                  </a:outerShdw>
                </a:effectLst>
                <a:latin typeface="Monotype Corsiva" pitchFamily="66" charset="0"/>
              </a:rPr>
              <a:t>auch</a:t>
            </a:r>
            <a:endParaRPr lang="en-US" sz="9600" b="1" dirty="0">
              <a:ln>
                <a:solidFill>
                  <a:srgbClr val="002060"/>
                </a:solidFill>
              </a:ln>
              <a:effectLst>
                <a:outerShdw blurRad="38100" dist="38100" dir="2700000" algn="tl">
                  <a:srgbClr val="000000">
                    <a:alpha val="43137"/>
                  </a:srgbClr>
                </a:outerShdw>
              </a:effectLst>
              <a:latin typeface="Monotype Corsiva" pitchFamily="66" charset="0"/>
            </a:endParaRPr>
          </a:p>
          <a:p>
            <a:pPr algn="ctr">
              <a:defRPr/>
            </a:pPr>
            <a:r>
              <a:rPr lang="en-US" sz="9600" b="1" dirty="0" err="1">
                <a:ln>
                  <a:solidFill>
                    <a:srgbClr val="002060"/>
                  </a:solidFill>
                </a:ln>
                <a:effectLst>
                  <a:outerShdw blurRad="38100" dist="38100" dir="2700000" algn="tl">
                    <a:srgbClr val="000000">
                      <a:alpha val="43137"/>
                    </a:srgbClr>
                  </a:outerShdw>
                </a:effectLst>
                <a:latin typeface="Monotype Corsiva" pitchFamily="66" charset="0"/>
              </a:rPr>
              <a:t>viel</a:t>
            </a:r>
            <a:r>
              <a:rPr lang="en-US" sz="9600" b="1" dirty="0">
                <a:ln>
                  <a:solidFill>
                    <a:srgbClr val="002060"/>
                  </a:solidFill>
                </a:ln>
                <a:effectLst>
                  <a:outerShdw blurRad="38100" dist="38100" dir="2700000" algn="tl">
                    <a:srgbClr val="000000">
                      <a:alpha val="43137"/>
                    </a:srgbClr>
                  </a:outerShdw>
                </a:effectLst>
                <a:latin typeface="Monotype Corsiva" pitchFamily="66" charset="0"/>
              </a:rPr>
              <a:t> </a:t>
            </a:r>
            <a:r>
              <a:rPr lang="en-US" sz="9600" b="1" dirty="0" err="1">
                <a:ln>
                  <a:solidFill>
                    <a:srgbClr val="002060"/>
                  </a:solidFill>
                </a:ln>
                <a:effectLst>
                  <a:outerShdw blurRad="38100" dist="38100" dir="2700000" algn="tl">
                    <a:srgbClr val="000000">
                      <a:alpha val="43137"/>
                    </a:srgbClr>
                  </a:outerShdw>
                </a:effectLst>
                <a:latin typeface="Monotype Corsiva" pitchFamily="66" charset="0"/>
              </a:rPr>
              <a:t>Interessantes</a:t>
            </a:r>
            <a:endParaRPr lang="ru-RU" sz="9600" b="1" dirty="0">
              <a:ln>
                <a:solidFill>
                  <a:srgbClr val="002060"/>
                </a:solidFill>
              </a:ln>
              <a:effectLst>
                <a:outerShdw blurRad="38100" dist="38100" dir="2700000" algn="tl">
                  <a:srgbClr val="000000">
                    <a:alpha val="43137"/>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ackard Bell NM85\Downloads\s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0" y="4365104"/>
            <a:ext cx="3312368" cy="584775"/>
          </a:xfrm>
          <a:prstGeom prst="rect">
            <a:avLst/>
          </a:prstGeom>
          <a:noFill/>
        </p:spPr>
        <p:txBody>
          <a:bodyPr wrap="square" lIns="91440" tIns="45720" rIns="91440" bIns="45720">
            <a:spAutoFit/>
          </a:bodyPr>
          <a:lstStyle/>
          <a:p>
            <a:pPr algn="ct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helfen</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7" name="Прямоугольник 6"/>
          <p:cNvSpPr/>
          <p:nvPr/>
        </p:nvSpPr>
        <p:spPr>
          <a:xfrm>
            <a:off x="-324544" y="5013176"/>
            <a:ext cx="3312368" cy="584775"/>
          </a:xfrm>
          <a:prstGeom prst="rect">
            <a:avLst/>
          </a:prstGeom>
          <a:noFill/>
        </p:spPr>
        <p:txBody>
          <a:bodyPr wrap="square" lIns="91440" tIns="45720" rIns="91440" bIns="45720">
            <a:spAutoFit/>
          </a:bodyPr>
          <a:lstStyle/>
          <a:p>
            <a:pPr algn="ct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Kaninchen</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8" name="Прямоугольник 7"/>
          <p:cNvSpPr/>
          <p:nvPr/>
        </p:nvSpPr>
        <p:spPr>
          <a:xfrm>
            <a:off x="4067944" y="5517232"/>
            <a:ext cx="3312368" cy="584775"/>
          </a:xfrm>
          <a:prstGeom prst="rect">
            <a:avLst/>
          </a:prstGeom>
          <a:noFill/>
        </p:spPr>
        <p:txBody>
          <a:bodyPr wrap="square" lIns="91440" tIns="45720" rIns="91440" bIns="45720">
            <a:spAutoFit/>
          </a:bodyPr>
          <a:lstStyle/>
          <a:p>
            <a:pPr algn="ct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Fachleute</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9" name="Прямоугольник 8"/>
          <p:cNvSpPr/>
          <p:nvPr/>
        </p:nvSpPr>
        <p:spPr>
          <a:xfrm>
            <a:off x="5831632" y="4437112"/>
            <a:ext cx="3312368" cy="584775"/>
          </a:xfrm>
          <a:prstGeom prst="rect">
            <a:avLst/>
          </a:prstGeom>
          <a:noFill/>
        </p:spPr>
        <p:txBody>
          <a:bodyPr wrap="square" lIns="91440" tIns="45720" rIns="91440" bIns="45720">
            <a:spAutoFit/>
          </a:bodyPr>
          <a:lstStyle/>
          <a:p>
            <a:pPr algn="ct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Kühe</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11" name="Прямоугольник 10"/>
          <p:cNvSpPr/>
          <p:nvPr/>
        </p:nvSpPr>
        <p:spPr>
          <a:xfrm>
            <a:off x="179512" y="2708920"/>
            <a:ext cx="3312368" cy="584775"/>
          </a:xfrm>
          <a:prstGeom prst="rect">
            <a:avLst/>
          </a:prstGeom>
          <a:noFill/>
        </p:spPr>
        <p:txBody>
          <a:bodyPr wrap="square" lIns="91440" tIns="45720" rIns="91440" bIns="45720">
            <a:spAutoFit/>
          </a:bodyPr>
          <a:lstStyle/>
          <a:p>
            <a:pPr algn="ct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Maschinen</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12" name="Прямоугольник 11"/>
          <p:cNvSpPr/>
          <p:nvPr/>
        </p:nvSpPr>
        <p:spPr>
          <a:xfrm>
            <a:off x="5580112" y="2636912"/>
            <a:ext cx="3312368" cy="584775"/>
          </a:xfrm>
          <a:prstGeom prst="rect">
            <a:avLst/>
          </a:prstGeom>
          <a:noFill/>
        </p:spPr>
        <p:txBody>
          <a:bodyPr wrap="square" lIns="91440" tIns="45720" rIns="91440" bIns="45720">
            <a:spAutoFit/>
          </a:bodyPr>
          <a:lstStyle/>
          <a:p>
            <a:pPr algn="ct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Getreide  </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13" name="Прямоугольник 12"/>
          <p:cNvSpPr/>
          <p:nvPr/>
        </p:nvSpPr>
        <p:spPr>
          <a:xfrm>
            <a:off x="1187624" y="3212976"/>
            <a:ext cx="3312368" cy="584775"/>
          </a:xfrm>
          <a:prstGeom prst="rect">
            <a:avLst/>
          </a:prstGeom>
          <a:noFill/>
        </p:spPr>
        <p:txBody>
          <a:bodyPr wrap="square" lIns="91440" tIns="45720" rIns="91440" bIns="45720">
            <a:spAutoFit/>
          </a:bodyPr>
          <a:lstStyle/>
          <a:p>
            <a:pPr algn="ct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arbeiten  </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14" name="Прямоугольник 13"/>
          <p:cNvSpPr/>
          <p:nvPr/>
        </p:nvSpPr>
        <p:spPr>
          <a:xfrm>
            <a:off x="251520" y="3789040"/>
            <a:ext cx="3312368" cy="584775"/>
          </a:xfrm>
          <a:prstGeom prst="rect">
            <a:avLst/>
          </a:prstGeom>
          <a:noFill/>
        </p:spPr>
        <p:txBody>
          <a:bodyPr wrap="square" lIns="91440" tIns="45720" rIns="91440" bIns="45720">
            <a:spAutoFit/>
          </a:bodyPr>
          <a:lstStyle/>
          <a:p>
            <a:pPr algn="ct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pflanzen  </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15" name="Прямоугольник 14"/>
          <p:cNvSpPr/>
          <p:nvPr/>
        </p:nvSpPr>
        <p:spPr>
          <a:xfrm>
            <a:off x="2987824" y="3789040"/>
            <a:ext cx="3312368" cy="584775"/>
          </a:xfrm>
          <a:prstGeom prst="rect">
            <a:avLst/>
          </a:prstGeom>
          <a:noFill/>
        </p:spPr>
        <p:txBody>
          <a:bodyPr wrap="square" lIns="91440" tIns="45720" rIns="91440" bIns="45720">
            <a:spAutoFit/>
          </a:bodyPr>
          <a:lstStyle/>
          <a:p>
            <a:pPr algn="ctr"/>
            <a:r>
              <a:rPr lang="de-DE" sz="3200" b="1" dirty="0" err="1" smtClean="0">
                <a:ln w="12700">
                  <a:solidFill>
                    <a:sysClr val="windowText" lastClr="000000"/>
                  </a:solidFill>
                  <a:prstDash val="solid"/>
                </a:ln>
                <a:effectLst>
                  <a:outerShdw blurRad="41275" dist="20320" dir="1800000" algn="tl" rotWithShape="0">
                    <a:srgbClr val="000000">
                      <a:alpha val="40000"/>
                    </a:srgbClr>
                  </a:outerShdw>
                </a:effectLst>
              </a:rPr>
              <a:t>saen</a:t>
            </a: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  </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pic>
        <p:nvPicPr>
          <p:cNvPr id="16" name="Picture 2" descr="C:\Documents and Settings\Admin\Рабочий стол\Stunde\4ba3463c9cc236_88690722.jpg"/>
          <p:cNvPicPr>
            <a:picLocks noGrp="1" noChangeAspect="1" noChangeArrowheads="1"/>
          </p:cNvPicPr>
          <p:nvPr>
            <p:ph idx="1"/>
          </p:nvPr>
        </p:nvPicPr>
        <p:blipFill>
          <a:blip r:embed="rId3" cstate="print"/>
          <a:srcRect/>
          <a:stretch>
            <a:fillRect/>
          </a:stretch>
        </p:blipFill>
        <p:spPr bwMode="auto">
          <a:xfrm>
            <a:off x="0" y="5523390"/>
            <a:ext cx="1619672" cy="1334610"/>
          </a:xfrm>
          <a:prstGeom prst="rect">
            <a:avLst/>
          </a:prstGeom>
          <a:noFill/>
        </p:spPr>
      </p:pic>
      <p:pic>
        <p:nvPicPr>
          <p:cNvPr id="17" name="Picture 6" descr="C:\Users\мир\Desktop\село\полоть.jpg"/>
          <p:cNvPicPr>
            <a:picLocks noChangeAspect="1" noChangeArrowheads="1"/>
          </p:cNvPicPr>
          <p:nvPr/>
        </p:nvPicPr>
        <p:blipFill>
          <a:blip r:embed="rId4" cstate="print"/>
          <a:srcRect t="17702" b="16547"/>
          <a:stretch>
            <a:fillRect/>
          </a:stretch>
        </p:blipFill>
        <p:spPr bwMode="auto">
          <a:xfrm>
            <a:off x="0" y="0"/>
            <a:ext cx="2407612" cy="2276872"/>
          </a:xfrm>
          <a:prstGeom prst="rect">
            <a:avLst/>
          </a:prstGeom>
          <a:ln>
            <a:noFill/>
          </a:ln>
          <a:effectLst>
            <a:softEdge rad="112500"/>
          </a:effectLst>
        </p:spPr>
      </p:pic>
      <p:pic>
        <p:nvPicPr>
          <p:cNvPr id="18" name="Picture 9" descr="C:\Users\мир\Desktop\село\пахать (2).jpg"/>
          <p:cNvPicPr>
            <a:picLocks noChangeAspect="1" noChangeArrowheads="1"/>
          </p:cNvPicPr>
          <p:nvPr/>
        </p:nvPicPr>
        <p:blipFill>
          <a:blip r:embed="rId5" cstate="print"/>
          <a:srcRect/>
          <a:stretch>
            <a:fillRect/>
          </a:stretch>
        </p:blipFill>
        <p:spPr bwMode="auto">
          <a:xfrm>
            <a:off x="6084168" y="-100884"/>
            <a:ext cx="3059832" cy="2017716"/>
          </a:xfrm>
          <a:prstGeom prst="rect">
            <a:avLst/>
          </a:prstGeom>
          <a:ln>
            <a:noFill/>
          </a:ln>
          <a:effectLst>
            <a:softEdge rad="112500"/>
          </a:effectLst>
        </p:spPr>
      </p:pic>
      <p:sp>
        <p:nvSpPr>
          <p:cNvPr id="10" name="Прямоугольник 9"/>
          <p:cNvSpPr/>
          <p:nvPr/>
        </p:nvSpPr>
        <p:spPr>
          <a:xfrm>
            <a:off x="6156176" y="1484784"/>
            <a:ext cx="3312368" cy="584775"/>
          </a:xfrm>
          <a:prstGeom prst="rect">
            <a:avLst/>
          </a:prstGeom>
          <a:noFill/>
        </p:spPr>
        <p:txBody>
          <a:bodyPr wrap="square" lIns="91440" tIns="45720" rIns="91440" bIns="45720">
            <a:spAutoFit/>
          </a:bodyPr>
          <a:lstStyle/>
          <a:p>
            <a:pPr algn="ctr"/>
            <a:r>
              <a:rPr lang="de-DE" sz="3200" b="1" dirty="0" err="1" smtClean="0">
                <a:ln w="12700">
                  <a:solidFill>
                    <a:sysClr val="windowText" lastClr="000000"/>
                  </a:solidFill>
                  <a:prstDash val="solid"/>
                </a:ln>
                <a:effectLst>
                  <a:outerShdw blurRad="41275" dist="20320" dir="1800000" algn="tl" rotWithShape="0">
                    <a:srgbClr val="000000">
                      <a:alpha val="40000"/>
                    </a:srgbClr>
                  </a:outerShdw>
                </a:effectLst>
              </a:rPr>
              <a:t>pfrügen</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sp>
        <p:nvSpPr>
          <p:cNvPr id="5" name="Прямоугольник 4"/>
          <p:cNvSpPr/>
          <p:nvPr/>
        </p:nvSpPr>
        <p:spPr>
          <a:xfrm>
            <a:off x="3779912" y="1484784"/>
            <a:ext cx="3312368" cy="584775"/>
          </a:xfrm>
          <a:prstGeom prst="rect">
            <a:avLst/>
          </a:prstGeom>
          <a:noFill/>
        </p:spPr>
        <p:txBody>
          <a:bodyPr wrap="square" lIns="91440" tIns="45720" rIns="91440" bIns="45720">
            <a:spAutoFit/>
          </a:bodyPr>
          <a:lstStyle/>
          <a:p>
            <a:pPr algn="ctr"/>
            <a:r>
              <a:rPr lang="de-DE" sz="3200" b="1" dirty="0" smtClean="0">
                <a:ln w="12700">
                  <a:solidFill>
                    <a:sysClr val="windowText" lastClr="000000"/>
                  </a:solidFill>
                  <a:prstDash val="solid"/>
                </a:ln>
                <a:effectLst>
                  <a:outerShdw blurRad="41275" dist="20320" dir="1800000" algn="tl" rotWithShape="0">
                    <a:srgbClr val="000000">
                      <a:alpha val="40000"/>
                    </a:srgbClr>
                  </a:outerShdw>
                </a:effectLst>
              </a:rPr>
              <a:t>Bauern</a:t>
            </a:r>
            <a:endParaRPr lang="ru-RU" sz="3200" b="1" cap="none" spc="0" dirty="0">
              <a:ln w="12700">
                <a:solidFill>
                  <a:sysClr val="windowText" lastClr="000000"/>
                </a:solidFill>
                <a:prstDash val="solid"/>
              </a:ln>
              <a:effectLst>
                <a:outerShdw blurRad="41275" dist="20320" dir="1800000" algn="tl" rotWithShape="0">
                  <a:srgbClr val="000000">
                    <a:alpha val="40000"/>
                  </a:srgbClr>
                </a:outerShdw>
              </a:effectLst>
            </a:endParaRPr>
          </a:p>
        </p:txBody>
      </p:sp>
      <p:pic>
        <p:nvPicPr>
          <p:cNvPr id="19" name="Рисунок 3" descr="C:\Users\1\Desktop\2009_04_17\2009_04_17\IMG_0001.jpg"/>
          <p:cNvPicPr>
            <a:picLocks noChangeAspect="1" noChangeArrowheads="1"/>
          </p:cNvPicPr>
          <p:nvPr/>
        </p:nvPicPr>
        <p:blipFill>
          <a:blip r:embed="rId6" cstate="print"/>
          <a:srcRect/>
          <a:stretch>
            <a:fillRect/>
          </a:stretch>
        </p:blipFill>
        <p:spPr bwMode="auto">
          <a:xfrm>
            <a:off x="6804248" y="4743438"/>
            <a:ext cx="2339752" cy="2114561"/>
          </a:xfrm>
          <a:prstGeom prst="rect">
            <a:avLst/>
          </a:prstGeom>
          <a:noFill/>
          <a:ln w="9525">
            <a:noFill/>
            <a:miter lim="800000"/>
            <a:headEnd/>
            <a:tailEnd/>
          </a:ln>
          <a:effectLst>
            <a:softEdge rad="127000"/>
          </a:effectLst>
        </p:spPr>
      </p:pic>
      <p:sp>
        <p:nvSpPr>
          <p:cNvPr id="4" name="Подзаголовок 3"/>
          <p:cNvSpPr>
            <a:spLocks noGrp="1"/>
          </p:cNvSpPr>
          <p:nvPr>
            <p:ph type="subTitle" idx="1"/>
          </p:nvPr>
        </p:nvSpPr>
        <p:spPr>
          <a:xfrm>
            <a:off x="179512" y="1484784"/>
            <a:ext cx="8964488" cy="5184576"/>
          </a:xfrm>
        </p:spPr>
        <p:txBody>
          <a:bodyPr>
            <a:normAutofit fontScale="85000" lnSpcReduction="10000"/>
          </a:bodyPr>
          <a:lstStyle/>
          <a:p>
            <a:pPr>
              <a:lnSpc>
                <a:spcPct val="150000"/>
              </a:lnSpc>
            </a:pPr>
            <a:r>
              <a:rPr lang="de-DE" b="1" dirty="0" smtClean="0">
                <a:solidFill>
                  <a:schemeClr val="tx1"/>
                </a:solidFill>
              </a:rPr>
              <a:t>Auf den Feldern arbeiten viele </a:t>
            </a:r>
            <a:r>
              <a:rPr lang="ru-RU" b="1" dirty="0" smtClean="0">
                <a:solidFill>
                  <a:schemeClr val="tx1"/>
                </a:solidFill>
              </a:rPr>
              <a:t>__________</a:t>
            </a:r>
            <a:r>
              <a:rPr lang="de-DE" b="1" dirty="0" smtClean="0">
                <a:solidFill>
                  <a:schemeClr val="tx1"/>
                </a:solidFill>
              </a:rPr>
              <a:t>. Sie </a:t>
            </a:r>
            <a:r>
              <a:rPr lang="ru-RU" b="1" dirty="0" smtClean="0">
                <a:solidFill>
                  <a:schemeClr val="tx1"/>
                </a:solidFill>
              </a:rPr>
              <a:t>________</a:t>
            </a:r>
            <a:r>
              <a:rPr lang="de-DE" b="1" dirty="0" smtClean="0">
                <a:solidFill>
                  <a:schemeClr val="tx1"/>
                </a:solidFill>
              </a:rPr>
              <a:t> den Boden. Auf den Feldern arbeiten auch landwirtschaftliche </a:t>
            </a:r>
            <a:r>
              <a:rPr lang="ru-RU" b="1" dirty="0" smtClean="0">
                <a:solidFill>
                  <a:schemeClr val="tx1"/>
                </a:solidFill>
              </a:rPr>
              <a:t>____________</a:t>
            </a:r>
            <a:r>
              <a:rPr lang="de-DE" b="1" dirty="0" smtClean="0">
                <a:solidFill>
                  <a:schemeClr val="tx1"/>
                </a:solidFill>
              </a:rPr>
              <a:t>. Die Sämaschinen säen </a:t>
            </a:r>
            <a:r>
              <a:rPr lang="ru-RU" b="1" dirty="0" smtClean="0">
                <a:solidFill>
                  <a:schemeClr val="tx1"/>
                </a:solidFill>
              </a:rPr>
              <a:t>__________</a:t>
            </a:r>
            <a:r>
              <a:rPr lang="de-DE" b="1" dirty="0" smtClean="0">
                <a:solidFill>
                  <a:schemeClr val="tx1"/>
                </a:solidFill>
              </a:rPr>
              <a:t>. Im Garten </a:t>
            </a:r>
            <a:r>
              <a:rPr lang="ru-RU" b="1" dirty="0" smtClean="0">
                <a:solidFill>
                  <a:schemeClr val="tx1"/>
                </a:solidFill>
              </a:rPr>
              <a:t>__________</a:t>
            </a:r>
            <a:r>
              <a:rPr lang="de-DE" b="1" dirty="0" smtClean="0">
                <a:solidFill>
                  <a:schemeClr val="tx1"/>
                </a:solidFill>
              </a:rPr>
              <a:t> viele Frauen. Sie machen Beete, </a:t>
            </a:r>
            <a:r>
              <a:rPr lang="ru-RU" b="1" dirty="0" smtClean="0">
                <a:solidFill>
                  <a:schemeClr val="tx1"/>
                </a:solidFill>
              </a:rPr>
              <a:t>___________</a:t>
            </a:r>
            <a:r>
              <a:rPr lang="de-DE" b="1" dirty="0" smtClean="0">
                <a:solidFill>
                  <a:schemeClr val="tx1"/>
                </a:solidFill>
              </a:rPr>
              <a:t> und </a:t>
            </a:r>
            <a:r>
              <a:rPr lang="ru-RU" b="1" dirty="0" smtClean="0">
                <a:solidFill>
                  <a:schemeClr val="tx1"/>
                </a:solidFill>
              </a:rPr>
              <a:t>___________</a:t>
            </a:r>
            <a:r>
              <a:rPr lang="de-DE" b="1" dirty="0" smtClean="0">
                <a:solidFill>
                  <a:schemeClr val="tx1"/>
                </a:solidFill>
              </a:rPr>
              <a:t> Gemüse. Die Kindern </a:t>
            </a:r>
            <a:r>
              <a:rPr lang="ru-RU" b="1" dirty="0" smtClean="0">
                <a:solidFill>
                  <a:schemeClr val="tx1"/>
                </a:solidFill>
              </a:rPr>
              <a:t>__________</a:t>
            </a:r>
            <a:r>
              <a:rPr lang="de-DE" b="1" dirty="0" smtClean="0">
                <a:solidFill>
                  <a:schemeClr val="tx1"/>
                </a:solidFill>
              </a:rPr>
              <a:t> seine Eltern. Sie füttern gern </a:t>
            </a:r>
            <a:r>
              <a:rPr lang="ru-RU" b="1" dirty="0" smtClean="0">
                <a:solidFill>
                  <a:schemeClr val="tx1"/>
                </a:solidFill>
              </a:rPr>
              <a:t>_______</a:t>
            </a:r>
            <a:r>
              <a:rPr lang="de-DE" b="1" dirty="0" smtClean="0">
                <a:solidFill>
                  <a:schemeClr val="tx1"/>
                </a:solidFill>
              </a:rPr>
              <a:t>__</a:t>
            </a:r>
            <a:r>
              <a:rPr lang="ru-RU" b="1" dirty="0" smtClean="0">
                <a:solidFill>
                  <a:schemeClr val="tx1"/>
                </a:solidFill>
              </a:rPr>
              <a:t>_</a:t>
            </a:r>
            <a:r>
              <a:rPr lang="de-DE" b="1" dirty="0" smtClean="0">
                <a:solidFill>
                  <a:schemeClr val="tx1"/>
                </a:solidFill>
              </a:rPr>
              <a:t>, </a:t>
            </a:r>
            <a:r>
              <a:rPr lang="ru-RU" b="1" dirty="0" smtClean="0">
                <a:solidFill>
                  <a:schemeClr val="tx1"/>
                </a:solidFill>
              </a:rPr>
              <a:t>___________</a:t>
            </a:r>
            <a:r>
              <a:rPr lang="de-DE" b="1" dirty="0" smtClean="0">
                <a:solidFill>
                  <a:schemeClr val="tx1"/>
                </a:solidFill>
              </a:rPr>
              <a:t> und andere Haustiere. Im Dorf gibt es viele verschiedene </a:t>
            </a:r>
            <a:r>
              <a:rPr lang="ru-RU" b="1" dirty="0" smtClean="0">
                <a:solidFill>
                  <a:schemeClr val="tx1"/>
                </a:solidFill>
              </a:rPr>
              <a:t>______________</a:t>
            </a:r>
            <a:r>
              <a:rPr lang="de-DE" b="1" dirty="0" smtClean="0">
                <a:solidFill>
                  <a:schemeClr val="tx1"/>
                </a:solidFill>
              </a:rPr>
              <a:t>. </a:t>
            </a:r>
            <a:endParaRPr lang="ru-RU" dirty="0" smtClean="0">
              <a:solidFill>
                <a:schemeClr val="tx1"/>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P spid="1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Packard Bell NM85\Downloads\s2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Заголовок 2"/>
          <p:cNvSpPr>
            <a:spLocks noGrp="1"/>
          </p:cNvSpPr>
          <p:nvPr>
            <p:ph type="title"/>
          </p:nvPr>
        </p:nvSpPr>
        <p:spPr>
          <a:xfrm>
            <a:off x="500063" y="142875"/>
            <a:ext cx="8229600" cy="1143000"/>
          </a:xfrm>
        </p:spPr>
        <p:txBody>
          <a:bodyPr/>
          <a:lstStyle/>
          <a:p>
            <a:pPr eaLnBrk="1" hangingPunct="1">
              <a:defRPr/>
            </a:pP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Das </a:t>
            </a:r>
            <a:r>
              <a:rPr lang="en-US" sz="4400" b="1" dirty="0" err="1" smtClean="0">
                <a:effectLst>
                  <a:outerShdw blurRad="38100" dist="38100" dir="2700000" algn="tl">
                    <a:srgbClr val="000000">
                      <a:alpha val="43137"/>
                    </a:srgbClr>
                  </a:outerShdw>
                </a:effectLst>
                <a:latin typeface="Times New Roman" pitchFamily="18" charset="0"/>
                <a:cs typeface="Times New Roman" pitchFamily="18" charset="0"/>
              </a:rPr>
              <a:t>Dorf</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smtClean="0">
                <a:effectLst>
                  <a:outerShdw blurRad="38100" dist="38100" dir="2700000" algn="tl">
                    <a:srgbClr val="000000">
                      <a:alpha val="43137"/>
                    </a:srgbClr>
                  </a:outerShdw>
                </a:effectLst>
                <a:latin typeface="Times New Roman" pitchFamily="18" charset="0"/>
                <a:cs typeface="Times New Roman" pitchFamily="18" charset="0"/>
              </a:rPr>
              <a:t>braucht</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smtClean="0">
                <a:effectLst>
                  <a:outerShdw blurRad="38100" dist="38100" dir="2700000" algn="tl">
                    <a:srgbClr val="000000">
                      <a:alpha val="43137"/>
                    </a:srgbClr>
                  </a:outerShdw>
                </a:effectLst>
                <a:latin typeface="Times New Roman" pitchFamily="18" charset="0"/>
                <a:cs typeface="Times New Roman" pitchFamily="18" charset="0"/>
              </a:rPr>
              <a:t>viele</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smtClean="0">
                <a:effectLst>
                  <a:outerShdw blurRad="38100" dist="38100" dir="2700000" algn="tl">
                    <a:srgbClr val="000000">
                      <a:alpha val="43137"/>
                    </a:srgbClr>
                  </a:outerShdw>
                </a:effectLst>
                <a:latin typeface="Times New Roman" pitchFamily="18" charset="0"/>
                <a:cs typeface="Times New Roman" pitchFamily="18" charset="0"/>
              </a:rPr>
              <a:t>Berufe</a:t>
            </a:r>
            <a:endParaRPr lang="ru-RU" sz="66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75" name="TextBox 7"/>
          <p:cNvSpPr txBox="1">
            <a:spLocks noChangeArrowheads="1"/>
          </p:cNvSpPr>
          <p:nvPr/>
        </p:nvSpPr>
        <p:spPr bwMode="auto">
          <a:xfrm>
            <a:off x="428596" y="3214686"/>
            <a:ext cx="1803699" cy="584775"/>
          </a:xfrm>
          <a:prstGeom prst="rect">
            <a:avLst/>
          </a:prstGeom>
          <a:noFill/>
          <a:ln w="9525">
            <a:noFill/>
            <a:miter lim="800000"/>
            <a:headEnd/>
            <a:tailEnd/>
          </a:ln>
        </p:spPr>
        <p:txBody>
          <a:bodyPr wrap="none">
            <a:spAutoFit/>
          </a:bodyPr>
          <a:lstStyle/>
          <a:p>
            <a:pPr>
              <a:defRPr/>
            </a:pPr>
            <a:r>
              <a:rPr lang="en-US" sz="3200" b="1" dirty="0" err="1">
                <a:ln>
                  <a:solidFill>
                    <a:schemeClr val="accent1"/>
                  </a:solidFill>
                </a:ln>
                <a:solidFill>
                  <a:schemeClr val="accent5">
                    <a:lumMod val="50000"/>
                  </a:schemeClr>
                </a:solidFill>
                <a:latin typeface="Times New Roman" pitchFamily="18" charset="0"/>
                <a:cs typeface="Times New Roman" pitchFamily="18" charset="0"/>
              </a:rPr>
              <a:t>Melkerin</a:t>
            </a:r>
            <a:endParaRPr lang="ru-RU" sz="3200" b="1" dirty="0">
              <a:ln>
                <a:solidFill>
                  <a:schemeClr val="accent1"/>
                </a:solidFill>
              </a:ln>
              <a:solidFill>
                <a:schemeClr val="accent5">
                  <a:lumMod val="50000"/>
                </a:schemeClr>
              </a:solidFill>
              <a:latin typeface="Times New Roman" pitchFamily="18" charset="0"/>
              <a:cs typeface="Times New Roman" pitchFamily="18" charset="0"/>
            </a:endParaRPr>
          </a:p>
        </p:txBody>
      </p:sp>
      <p:sp>
        <p:nvSpPr>
          <p:cNvPr id="7176" name="TextBox 8"/>
          <p:cNvSpPr txBox="1">
            <a:spLocks noChangeArrowheads="1"/>
          </p:cNvSpPr>
          <p:nvPr/>
        </p:nvSpPr>
        <p:spPr bwMode="auto">
          <a:xfrm>
            <a:off x="7302855" y="1214422"/>
            <a:ext cx="1841145" cy="584775"/>
          </a:xfrm>
          <a:prstGeom prst="rect">
            <a:avLst/>
          </a:prstGeom>
          <a:noFill/>
          <a:ln w="9525">
            <a:noFill/>
            <a:miter lim="800000"/>
            <a:headEnd/>
            <a:tailEnd/>
          </a:ln>
        </p:spPr>
        <p:txBody>
          <a:bodyPr wrap="none">
            <a:spAutoFit/>
          </a:bodyPr>
          <a:lstStyle/>
          <a:p>
            <a:pPr>
              <a:defRPr/>
            </a:pPr>
            <a:r>
              <a:rPr lang="en-US" sz="3200" b="1" dirty="0" err="1">
                <a:ln>
                  <a:solidFill>
                    <a:schemeClr val="accent1"/>
                  </a:solidFill>
                </a:ln>
                <a:solidFill>
                  <a:schemeClr val="accent5">
                    <a:lumMod val="50000"/>
                  </a:schemeClr>
                </a:solidFill>
                <a:latin typeface="Times New Roman" pitchFamily="18" charset="0"/>
                <a:cs typeface="Times New Roman" pitchFamily="18" charset="0"/>
              </a:rPr>
              <a:t>Agronom</a:t>
            </a:r>
            <a:endParaRPr lang="ru-RU" sz="3200" b="1" dirty="0">
              <a:ln>
                <a:solidFill>
                  <a:schemeClr val="accent1"/>
                </a:solidFill>
              </a:ln>
              <a:solidFill>
                <a:schemeClr val="accent5">
                  <a:lumMod val="50000"/>
                </a:schemeClr>
              </a:solidFill>
              <a:latin typeface="Times New Roman" pitchFamily="18" charset="0"/>
              <a:cs typeface="Times New Roman" pitchFamily="18" charset="0"/>
            </a:endParaRPr>
          </a:p>
        </p:txBody>
      </p:sp>
      <p:sp>
        <p:nvSpPr>
          <p:cNvPr id="7177" name="TextBox 9"/>
          <p:cNvSpPr txBox="1">
            <a:spLocks noChangeArrowheads="1"/>
          </p:cNvSpPr>
          <p:nvPr/>
        </p:nvSpPr>
        <p:spPr bwMode="auto">
          <a:xfrm>
            <a:off x="4286248" y="3214686"/>
            <a:ext cx="1978427" cy="584775"/>
          </a:xfrm>
          <a:prstGeom prst="rect">
            <a:avLst/>
          </a:prstGeom>
          <a:noFill/>
          <a:ln w="9525">
            <a:noFill/>
            <a:miter lim="800000"/>
            <a:headEnd/>
            <a:tailEnd/>
          </a:ln>
        </p:spPr>
        <p:txBody>
          <a:bodyPr wrap="none">
            <a:spAutoFit/>
          </a:bodyPr>
          <a:lstStyle/>
          <a:p>
            <a:pPr>
              <a:defRPr/>
            </a:pPr>
            <a:r>
              <a:rPr lang="en-US" sz="3200" b="1" dirty="0" err="1">
                <a:ln>
                  <a:solidFill>
                    <a:schemeClr val="accent1"/>
                  </a:solidFill>
                </a:ln>
                <a:solidFill>
                  <a:schemeClr val="accent5">
                    <a:lumMod val="50000"/>
                  </a:schemeClr>
                </a:solidFill>
                <a:latin typeface="Times New Roman" pitchFamily="18" charset="0"/>
                <a:cs typeface="Times New Roman" pitchFamily="18" charset="0"/>
              </a:rPr>
              <a:t>Traktorist</a:t>
            </a:r>
            <a:endParaRPr lang="ru-RU" sz="3200" b="1" dirty="0">
              <a:ln>
                <a:solidFill>
                  <a:schemeClr val="accent1"/>
                </a:solidFill>
              </a:ln>
              <a:solidFill>
                <a:schemeClr val="accent5">
                  <a:lumMod val="50000"/>
                </a:schemeClr>
              </a:solidFill>
              <a:latin typeface="Times New Roman" pitchFamily="18" charset="0"/>
              <a:cs typeface="Times New Roman" pitchFamily="18" charset="0"/>
            </a:endParaRPr>
          </a:p>
        </p:txBody>
      </p:sp>
      <p:sp>
        <p:nvSpPr>
          <p:cNvPr id="7178" name="TextBox 10"/>
          <p:cNvSpPr txBox="1">
            <a:spLocks noChangeArrowheads="1"/>
          </p:cNvSpPr>
          <p:nvPr/>
        </p:nvSpPr>
        <p:spPr bwMode="auto">
          <a:xfrm>
            <a:off x="285720" y="6000768"/>
            <a:ext cx="3238387" cy="584775"/>
          </a:xfrm>
          <a:prstGeom prst="rect">
            <a:avLst/>
          </a:prstGeom>
          <a:noFill/>
          <a:ln w="9525">
            <a:noFill/>
            <a:miter lim="800000"/>
            <a:headEnd/>
            <a:tailEnd/>
          </a:ln>
        </p:spPr>
        <p:txBody>
          <a:bodyPr wrap="none">
            <a:spAutoFit/>
          </a:bodyPr>
          <a:lstStyle/>
          <a:p>
            <a:pPr>
              <a:defRPr/>
            </a:pPr>
            <a:r>
              <a:rPr lang="en-US" sz="3200" b="1" dirty="0" err="1">
                <a:ln>
                  <a:solidFill>
                    <a:schemeClr val="accent1"/>
                  </a:solidFill>
                </a:ln>
                <a:solidFill>
                  <a:schemeClr val="accent5">
                    <a:lumMod val="50000"/>
                  </a:schemeClr>
                </a:solidFill>
                <a:latin typeface="Times New Roman" pitchFamily="18" charset="0"/>
                <a:cs typeface="Times New Roman" pitchFamily="18" charset="0"/>
              </a:rPr>
              <a:t>Geflügelpflegerin</a:t>
            </a:r>
            <a:endParaRPr lang="ru-RU" sz="3200" b="1" dirty="0">
              <a:ln>
                <a:solidFill>
                  <a:schemeClr val="accent1"/>
                </a:solidFill>
              </a:ln>
              <a:solidFill>
                <a:schemeClr val="accent5">
                  <a:lumMod val="50000"/>
                </a:schemeClr>
              </a:solidFill>
              <a:latin typeface="Times New Roman" pitchFamily="18" charset="0"/>
              <a:cs typeface="Times New Roman" pitchFamily="18" charset="0"/>
            </a:endParaRPr>
          </a:p>
        </p:txBody>
      </p:sp>
      <p:pic>
        <p:nvPicPr>
          <p:cNvPr id="7179" name="Picture 11" descr="C:\Users\мир\Desktop\село\доярки.jpg"/>
          <p:cNvPicPr>
            <a:picLocks noChangeAspect="1" noChangeArrowheads="1"/>
          </p:cNvPicPr>
          <p:nvPr/>
        </p:nvPicPr>
        <p:blipFill>
          <a:blip r:embed="rId4" cstate="print"/>
          <a:srcRect/>
          <a:stretch>
            <a:fillRect/>
          </a:stretch>
        </p:blipFill>
        <p:spPr bwMode="auto">
          <a:xfrm>
            <a:off x="357158" y="1357298"/>
            <a:ext cx="2428875" cy="1885950"/>
          </a:xfrm>
          <a:prstGeom prst="ellipse">
            <a:avLst/>
          </a:prstGeom>
          <a:noFill/>
        </p:spPr>
      </p:pic>
      <p:pic>
        <p:nvPicPr>
          <p:cNvPr id="12296" name="Picture 12" descr="C:\Users\мир\Desktop\село\комбайнер (2).jpg"/>
          <p:cNvPicPr>
            <a:picLocks noChangeAspect="1" noChangeArrowheads="1"/>
          </p:cNvPicPr>
          <p:nvPr/>
        </p:nvPicPr>
        <p:blipFill>
          <a:blip r:embed="rId5" cstate="print"/>
          <a:srcRect/>
          <a:stretch>
            <a:fillRect/>
          </a:stretch>
        </p:blipFill>
        <p:spPr bwMode="auto">
          <a:xfrm>
            <a:off x="4000500" y="1357313"/>
            <a:ext cx="2466975" cy="1847850"/>
          </a:xfrm>
          <a:prstGeom prst="rect">
            <a:avLst/>
          </a:prstGeom>
          <a:noFill/>
          <a:ln w="9525">
            <a:noFill/>
            <a:miter lim="800000"/>
            <a:headEnd/>
            <a:tailEnd/>
          </a:ln>
        </p:spPr>
      </p:pic>
      <p:pic>
        <p:nvPicPr>
          <p:cNvPr id="7181" name="Picture 13" descr="C:\Users\мир\Desktop\село\животновод.jpg"/>
          <p:cNvPicPr>
            <a:picLocks noChangeAspect="1" noChangeArrowheads="1"/>
          </p:cNvPicPr>
          <p:nvPr/>
        </p:nvPicPr>
        <p:blipFill>
          <a:blip r:embed="rId6" cstate="print"/>
          <a:srcRect/>
          <a:stretch>
            <a:fillRect/>
          </a:stretch>
        </p:blipFill>
        <p:spPr bwMode="auto">
          <a:xfrm>
            <a:off x="4572000" y="3857628"/>
            <a:ext cx="3214710" cy="2407930"/>
          </a:xfrm>
          <a:prstGeom prst="roundRect">
            <a:avLst/>
          </a:prstGeom>
          <a:noFill/>
        </p:spPr>
      </p:pic>
      <p:pic>
        <p:nvPicPr>
          <p:cNvPr id="12298" name="Picture 14" descr="C:\Users\мир\Desktop\село\птичница1.jpg"/>
          <p:cNvPicPr>
            <a:picLocks noChangeAspect="1" noChangeArrowheads="1"/>
          </p:cNvPicPr>
          <p:nvPr/>
        </p:nvPicPr>
        <p:blipFill>
          <a:blip r:embed="rId7" cstate="print"/>
          <a:srcRect/>
          <a:stretch>
            <a:fillRect/>
          </a:stretch>
        </p:blipFill>
        <p:spPr bwMode="auto">
          <a:xfrm>
            <a:off x="571500" y="3929063"/>
            <a:ext cx="2571750" cy="1960562"/>
          </a:xfrm>
          <a:prstGeom prst="rect">
            <a:avLst/>
          </a:prstGeom>
          <a:noFill/>
          <a:ln w="9525">
            <a:noFill/>
            <a:miter lim="800000"/>
            <a:headEnd/>
            <a:tailEnd/>
          </a:ln>
        </p:spPr>
      </p:pic>
      <p:pic>
        <p:nvPicPr>
          <p:cNvPr id="7183" name="Picture 15" descr="C:\Users\мир\Desktop\село\агроном1.jpg"/>
          <p:cNvPicPr>
            <a:picLocks noChangeAspect="1" noChangeArrowheads="1"/>
          </p:cNvPicPr>
          <p:nvPr/>
        </p:nvPicPr>
        <p:blipFill>
          <a:blip r:embed="rId8" cstate="print"/>
          <a:srcRect/>
          <a:stretch>
            <a:fillRect/>
          </a:stretch>
        </p:blipFill>
        <p:spPr bwMode="auto">
          <a:xfrm>
            <a:off x="7286644" y="1785926"/>
            <a:ext cx="1857356" cy="2109785"/>
          </a:xfrm>
          <a:prstGeom prst="ellipse">
            <a:avLst/>
          </a:prstGeom>
          <a:noFill/>
        </p:spPr>
      </p:pic>
      <p:sp>
        <p:nvSpPr>
          <p:cNvPr id="17" name="TextBox 16"/>
          <p:cNvSpPr txBox="1"/>
          <p:nvPr/>
        </p:nvSpPr>
        <p:spPr>
          <a:xfrm>
            <a:off x="4857752" y="6273225"/>
            <a:ext cx="2533066" cy="584775"/>
          </a:xfrm>
          <a:prstGeom prst="rect">
            <a:avLst/>
          </a:prstGeom>
          <a:noFill/>
        </p:spPr>
        <p:txBody>
          <a:bodyPr wrap="none">
            <a:spAutoFit/>
          </a:bodyPr>
          <a:lstStyle/>
          <a:p>
            <a:pPr>
              <a:defRPr/>
            </a:pPr>
            <a:r>
              <a:rPr lang="en-US" sz="3200" b="1" dirty="0" err="1">
                <a:ln>
                  <a:solidFill>
                    <a:schemeClr val="accent1"/>
                  </a:solidFill>
                </a:ln>
                <a:solidFill>
                  <a:schemeClr val="accent5">
                    <a:lumMod val="50000"/>
                  </a:schemeClr>
                </a:solidFill>
                <a:latin typeface="Times New Roman" pitchFamily="18" charset="0"/>
                <a:cs typeface="Times New Roman" pitchFamily="18" charset="0"/>
              </a:rPr>
              <a:t>Zootechniker</a:t>
            </a:r>
            <a:endParaRPr lang="ru-RU" sz="3200" b="1" dirty="0">
              <a:ln>
                <a:solidFill>
                  <a:schemeClr val="accent1"/>
                </a:solidFill>
              </a:ln>
              <a:solidFill>
                <a:schemeClr val="accent5">
                  <a:lumMod val="50000"/>
                </a:schemeClr>
              </a:solidFill>
              <a:latin typeface="Times New Roman" pitchFamily="18" charset="0"/>
              <a:cs typeface="Times New Roman" pitchFamily="18" charset="0"/>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Packard Bell NM85\Downloads\s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82594"/>
          </a:xfrm>
        </p:spPr>
        <p:txBody>
          <a:bodyPr>
            <a:normAutofit fontScale="90000"/>
          </a:bodyPr>
          <a:lstStyle/>
          <a:p>
            <a:r>
              <a:rPr lang="de-DE" b="1" dirty="0" smtClean="0">
                <a:solidFill>
                  <a:srgbClr val="0000CC"/>
                </a:solidFill>
                <a:latin typeface="Times New Roman" pitchFamily="18" charset="0"/>
                <a:cs typeface="Times New Roman" pitchFamily="18" charset="0"/>
              </a:rPr>
              <a:t>Wer macht was?</a:t>
            </a:r>
            <a:endParaRPr lang="ru-RU" b="1" dirty="0">
              <a:solidFill>
                <a:srgbClr val="0000CC"/>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1071522"/>
            <a:ext cx="8229600" cy="5786478"/>
          </a:xfrm>
        </p:spPr>
        <p:txBody>
          <a:bodyPr/>
          <a:lstStyle/>
          <a:p>
            <a:pPr algn="ctr">
              <a:buNone/>
            </a:pPr>
            <a:r>
              <a:rPr lang="de-DE" b="1" dirty="0" smtClean="0"/>
              <a:t>Was passt zusammen?</a:t>
            </a:r>
            <a:endParaRPr lang="ru-RU" b="1" dirty="0"/>
          </a:p>
        </p:txBody>
      </p:sp>
      <p:pic>
        <p:nvPicPr>
          <p:cNvPr id="3074" name="Picture 2" descr="C:\Documents and Settings\Admin\Рабочий стол\Stunde\veternar.jpg"/>
          <p:cNvPicPr>
            <a:picLocks noChangeAspect="1" noChangeArrowheads="1"/>
          </p:cNvPicPr>
          <p:nvPr/>
        </p:nvPicPr>
        <p:blipFill>
          <a:blip r:embed="rId3" cstate="print"/>
          <a:srcRect/>
          <a:stretch>
            <a:fillRect/>
          </a:stretch>
        </p:blipFill>
        <p:spPr bwMode="auto">
          <a:xfrm>
            <a:off x="899592" y="1268760"/>
            <a:ext cx="928694" cy="1176346"/>
          </a:xfrm>
          <a:prstGeom prst="rect">
            <a:avLst/>
          </a:prstGeom>
          <a:noFill/>
        </p:spPr>
      </p:pic>
      <p:pic>
        <p:nvPicPr>
          <p:cNvPr id="3075" name="Picture 3" descr="C:\Documents and Settings\Admin\Рабочий стол\Stunde\pole.jpg"/>
          <p:cNvPicPr>
            <a:picLocks noChangeAspect="1" noChangeArrowheads="1"/>
          </p:cNvPicPr>
          <p:nvPr/>
        </p:nvPicPr>
        <p:blipFill>
          <a:blip r:embed="rId4" cstate="print"/>
          <a:srcRect/>
          <a:stretch>
            <a:fillRect/>
          </a:stretch>
        </p:blipFill>
        <p:spPr bwMode="auto">
          <a:xfrm>
            <a:off x="683568" y="3645024"/>
            <a:ext cx="1285884" cy="965402"/>
          </a:xfrm>
          <a:prstGeom prst="rect">
            <a:avLst/>
          </a:prstGeom>
          <a:noFill/>
        </p:spPr>
      </p:pic>
      <p:pic>
        <p:nvPicPr>
          <p:cNvPr id="3076" name="Picture 4" descr="C:\Documents and Settings\Admin\Рабочий стол\Stunde\R%20-%20Doyarki1409.jpg"/>
          <p:cNvPicPr>
            <a:picLocks noChangeAspect="1" noChangeArrowheads="1"/>
          </p:cNvPicPr>
          <p:nvPr/>
        </p:nvPicPr>
        <p:blipFill>
          <a:blip r:embed="rId5" cstate="print"/>
          <a:srcRect/>
          <a:stretch>
            <a:fillRect/>
          </a:stretch>
        </p:blipFill>
        <p:spPr bwMode="auto">
          <a:xfrm>
            <a:off x="899592" y="5733256"/>
            <a:ext cx="1143008" cy="920105"/>
          </a:xfrm>
          <a:prstGeom prst="rect">
            <a:avLst/>
          </a:prstGeom>
          <a:noFill/>
        </p:spPr>
      </p:pic>
      <p:pic>
        <p:nvPicPr>
          <p:cNvPr id="3077" name="Picture 5" descr="C:\Documents and Settings\Admin\Рабочий стол\Stunde\2008-05-2017-01-53_0052.jpg"/>
          <p:cNvPicPr>
            <a:picLocks noChangeAspect="1" noChangeArrowheads="1"/>
          </p:cNvPicPr>
          <p:nvPr/>
        </p:nvPicPr>
        <p:blipFill>
          <a:blip r:embed="rId6" cstate="print"/>
          <a:srcRect/>
          <a:stretch>
            <a:fillRect/>
          </a:stretch>
        </p:blipFill>
        <p:spPr bwMode="auto">
          <a:xfrm>
            <a:off x="611560" y="2564904"/>
            <a:ext cx="1238258" cy="928693"/>
          </a:xfrm>
          <a:prstGeom prst="rect">
            <a:avLst/>
          </a:prstGeom>
          <a:noFill/>
        </p:spPr>
      </p:pic>
      <p:pic>
        <p:nvPicPr>
          <p:cNvPr id="3078" name="Picture 6" descr="C:\Documents and Settings\Admin\Рабочий стол\Stunde\19511_46451.jpg"/>
          <p:cNvPicPr>
            <a:picLocks noChangeAspect="1" noChangeArrowheads="1"/>
          </p:cNvPicPr>
          <p:nvPr/>
        </p:nvPicPr>
        <p:blipFill>
          <a:blip r:embed="rId7" cstate="print"/>
          <a:srcRect/>
          <a:stretch>
            <a:fillRect/>
          </a:stretch>
        </p:blipFill>
        <p:spPr bwMode="auto">
          <a:xfrm>
            <a:off x="755576" y="4725144"/>
            <a:ext cx="1190633" cy="892975"/>
          </a:xfrm>
          <a:prstGeom prst="rect">
            <a:avLst/>
          </a:prstGeom>
          <a:noFill/>
        </p:spPr>
      </p:pic>
      <p:sp>
        <p:nvSpPr>
          <p:cNvPr id="9" name="TextBox 8"/>
          <p:cNvSpPr txBox="1"/>
          <p:nvPr/>
        </p:nvSpPr>
        <p:spPr>
          <a:xfrm>
            <a:off x="4860032" y="3717032"/>
            <a:ext cx="2286016" cy="461665"/>
          </a:xfrm>
          <a:prstGeom prst="rect">
            <a:avLst/>
          </a:prstGeom>
          <a:solidFill>
            <a:srgbClr val="00B050"/>
          </a:solidFill>
          <a:ln w="12700">
            <a:solidFill>
              <a:schemeClr val="tx1"/>
            </a:solidFill>
          </a:ln>
        </p:spPr>
        <p:txBody>
          <a:bodyPr wrap="square" rtlCol="0">
            <a:spAutoFit/>
          </a:bodyPr>
          <a:lstStyle/>
          <a:p>
            <a:r>
              <a:rPr lang="de-DE" sz="2000" b="1" dirty="0" smtClean="0"/>
              <a:t>… </a:t>
            </a:r>
            <a:r>
              <a:rPr lang="de-DE" sz="2400" b="1" dirty="0" smtClean="0"/>
              <a:t>melkt Kühe</a:t>
            </a:r>
            <a:r>
              <a:rPr lang="de-DE" sz="2000" b="1" dirty="0" smtClean="0"/>
              <a:t>.</a:t>
            </a:r>
            <a:endParaRPr lang="ru-RU" sz="2000" b="1" dirty="0"/>
          </a:p>
        </p:txBody>
      </p:sp>
      <p:sp>
        <p:nvSpPr>
          <p:cNvPr id="10" name="TextBox 9"/>
          <p:cNvSpPr txBox="1"/>
          <p:nvPr/>
        </p:nvSpPr>
        <p:spPr>
          <a:xfrm>
            <a:off x="4860032" y="4653136"/>
            <a:ext cx="2214578" cy="461665"/>
          </a:xfrm>
          <a:prstGeom prst="rect">
            <a:avLst/>
          </a:prstGeom>
          <a:solidFill>
            <a:srgbClr val="00B050"/>
          </a:solidFill>
          <a:ln>
            <a:solidFill>
              <a:schemeClr val="tx1"/>
            </a:solidFill>
          </a:ln>
        </p:spPr>
        <p:txBody>
          <a:bodyPr wrap="square" rtlCol="0">
            <a:spAutoFit/>
          </a:bodyPr>
          <a:lstStyle/>
          <a:p>
            <a:r>
              <a:rPr lang="de-DE" sz="2400" b="1" dirty="0" smtClean="0"/>
              <a:t>… heilt Tiere.</a:t>
            </a:r>
            <a:endParaRPr lang="ru-RU" sz="2400" b="1" dirty="0"/>
          </a:p>
        </p:txBody>
      </p:sp>
      <p:sp>
        <p:nvSpPr>
          <p:cNvPr id="11" name="TextBox 10"/>
          <p:cNvSpPr txBox="1"/>
          <p:nvPr/>
        </p:nvSpPr>
        <p:spPr>
          <a:xfrm>
            <a:off x="4788024" y="2780928"/>
            <a:ext cx="2857520" cy="461665"/>
          </a:xfrm>
          <a:prstGeom prst="rect">
            <a:avLst/>
          </a:prstGeom>
          <a:solidFill>
            <a:srgbClr val="00B050"/>
          </a:solidFill>
          <a:ln>
            <a:solidFill>
              <a:schemeClr val="tx1"/>
            </a:solidFill>
          </a:ln>
        </p:spPr>
        <p:txBody>
          <a:bodyPr wrap="square" rtlCol="0">
            <a:spAutoFit/>
          </a:bodyPr>
          <a:lstStyle/>
          <a:p>
            <a:r>
              <a:rPr lang="de-DE" sz="2400" dirty="0" smtClean="0"/>
              <a:t>… </a:t>
            </a:r>
            <a:r>
              <a:rPr lang="de-DE" sz="2400" b="1" dirty="0" smtClean="0"/>
              <a:t>treibt Viehzucht.</a:t>
            </a:r>
            <a:endParaRPr lang="ru-RU" sz="2400" b="1" dirty="0"/>
          </a:p>
        </p:txBody>
      </p:sp>
      <p:sp>
        <p:nvSpPr>
          <p:cNvPr id="12" name="TextBox 11"/>
          <p:cNvSpPr txBox="1"/>
          <p:nvPr/>
        </p:nvSpPr>
        <p:spPr>
          <a:xfrm>
            <a:off x="4644008" y="1844824"/>
            <a:ext cx="3714776" cy="461665"/>
          </a:xfrm>
          <a:prstGeom prst="rect">
            <a:avLst/>
          </a:prstGeom>
          <a:solidFill>
            <a:srgbClr val="00B050"/>
          </a:solidFill>
          <a:ln>
            <a:solidFill>
              <a:schemeClr val="tx1"/>
            </a:solidFill>
          </a:ln>
        </p:spPr>
        <p:txBody>
          <a:bodyPr wrap="square" rtlCol="0">
            <a:spAutoFit/>
          </a:bodyPr>
          <a:lstStyle/>
          <a:p>
            <a:r>
              <a:rPr lang="de-DE" sz="2400" b="1" dirty="0" smtClean="0"/>
              <a:t>… arbeitet auf dem Feld</a:t>
            </a:r>
            <a:r>
              <a:rPr lang="de-DE" sz="2400" dirty="0" smtClean="0"/>
              <a:t>.  </a:t>
            </a:r>
            <a:endParaRPr lang="ru-RU" sz="2400" dirty="0"/>
          </a:p>
        </p:txBody>
      </p:sp>
      <p:sp>
        <p:nvSpPr>
          <p:cNvPr id="13" name="TextBox 12"/>
          <p:cNvSpPr txBox="1"/>
          <p:nvPr/>
        </p:nvSpPr>
        <p:spPr>
          <a:xfrm>
            <a:off x="4572000" y="5661248"/>
            <a:ext cx="3643338" cy="461665"/>
          </a:xfrm>
          <a:prstGeom prst="rect">
            <a:avLst/>
          </a:prstGeom>
          <a:solidFill>
            <a:srgbClr val="00B050"/>
          </a:solidFill>
          <a:ln w="12700">
            <a:solidFill>
              <a:schemeClr val="tx1"/>
            </a:solidFill>
          </a:ln>
        </p:spPr>
        <p:txBody>
          <a:bodyPr wrap="square" rtlCol="0">
            <a:spAutoFit/>
          </a:bodyPr>
          <a:lstStyle/>
          <a:p>
            <a:r>
              <a:rPr lang="de-DE" sz="2400" b="1" dirty="0" smtClean="0"/>
              <a:t>… arbeitet mit dem Traktor.</a:t>
            </a:r>
            <a:endParaRPr lang="ru-RU" sz="2400" b="1" dirty="0"/>
          </a:p>
        </p:txBody>
      </p:sp>
      <p:cxnSp>
        <p:nvCxnSpPr>
          <p:cNvPr id="15" name="Прямая со стрелкой 14"/>
          <p:cNvCxnSpPr>
            <a:stCxn id="3074" idx="3"/>
            <a:endCxn id="10" idx="1"/>
          </p:cNvCxnSpPr>
          <p:nvPr/>
        </p:nvCxnSpPr>
        <p:spPr>
          <a:xfrm>
            <a:off x="1828286" y="1856933"/>
            <a:ext cx="3031746" cy="30270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3077" idx="3"/>
            <a:endCxn id="13" idx="1"/>
          </p:cNvCxnSpPr>
          <p:nvPr/>
        </p:nvCxnSpPr>
        <p:spPr>
          <a:xfrm>
            <a:off x="1849818" y="3029251"/>
            <a:ext cx="2722182" cy="286283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3075" idx="3"/>
            <a:endCxn id="12" idx="1"/>
          </p:cNvCxnSpPr>
          <p:nvPr/>
        </p:nvCxnSpPr>
        <p:spPr>
          <a:xfrm flipV="1">
            <a:off x="1969452" y="2075657"/>
            <a:ext cx="2674556" cy="20520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3078" idx="3"/>
            <a:endCxn id="11" idx="1"/>
          </p:cNvCxnSpPr>
          <p:nvPr/>
        </p:nvCxnSpPr>
        <p:spPr>
          <a:xfrm flipV="1">
            <a:off x="1946209" y="3011761"/>
            <a:ext cx="2841815" cy="215987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3076" idx="3"/>
            <a:endCxn id="9" idx="1"/>
          </p:cNvCxnSpPr>
          <p:nvPr/>
        </p:nvCxnSpPr>
        <p:spPr>
          <a:xfrm flipV="1">
            <a:off x="2042600" y="3947865"/>
            <a:ext cx="2817432" cy="22454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ackard Bell NM85\Downloads\s2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222.mp3">
            <a:hlinkClick r:id="" action="ppaction://media"/>
          </p:cNvPr>
          <p:cNvPicPr>
            <a:picLocks noRot="1" noChangeAspect="1"/>
          </p:cNvPicPr>
          <p:nvPr>
            <a:audioFile r:link="rId1"/>
          </p:nvPr>
        </p:nvPicPr>
        <p:blipFill>
          <a:blip r:embed="rId4" cstate="print"/>
          <a:stretch>
            <a:fillRect/>
          </a:stretch>
        </p:blipFill>
        <p:spPr>
          <a:xfrm>
            <a:off x="8542334" y="6256334"/>
            <a:ext cx="601666" cy="601666"/>
          </a:xfrm>
          <a:prstGeom prst="rect">
            <a:avLst/>
          </a:prstGeom>
        </p:spPr>
      </p:pic>
      <p:pic>
        <p:nvPicPr>
          <p:cNvPr id="3" name="Picture 2"/>
          <p:cNvPicPr>
            <a:picLocks noChangeAspect="1" noChangeArrowheads="1"/>
          </p:cNvPicPr>
          <p:nvPr/>
        </p:nvPicPr>
        <p:blipFill>
          <a:blip r:embed="rId5" cstate="print"/>
          <a:srcRect/>
          <a:stretch>
            <a:fillRect/>
          </a:stretch>
        </p:blipFill>
        <p:spPr bwMode="auto">
          <a:xfrm>
            <a:off x="500034" y="0"/>
            <a:ext cx="7841226"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0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520</Words>
  <Application>Microsoft Office PowerPoint</Application>
  <PresentationFormat>Экран (4:3)</PresentationFormat>
  <Paragraphs>111</Paragraphs>
  <Slides>15</Slides>
  <Notes>1</Notes>
  <HiddenSlides>0</HiddenSlides>
  <MMClips>3</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Guten Tag, Kinder!</vt:lpstr>
      <vt:lpstr>Слайд 2</vt:lpstr>
      <vt:lpstr>Am Bauernhof, am Bauernhof,  gibt` s heute ein Konzert.  So ein hast du bestimmt noch nicht,   bestimmt noch nicht gehört! Der Esel spielt Klavier,  Trompete blast die Kuh,  es trommelt laut der Stier,  die Ziege singt dazu. Tra – ri - tra - ra bumm, bumm, bumm,  klim - blim, klim - blim,  schrumm, schrumm, schrumm.   </vt:lpstr>
      <vt:lpstr>Слайд 4</vt:lpstr>
      <vt:lpstr>Слайд 5</vt:lpstr>
      <vt:lpstr>Слайд 6</vt:lpstr>
      <vt:lpstr>Das Dorf   braucht   viele Berufe</vt:lpstr>
      <vt:lpstr>Wer macht was?</vt:lpstr>
      <vt:lpstr>Слайд 9</vt:lpstr>
      <vt:lpstr>Turnpause</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Packard Bell NM85</dc:creator>
  <cp:lastModifiedBy>ТАТЬЯНА</cp:lastModifiedBy>
  <cp:revision>50</cp:revision>
  <dcterms:created xsi:type="dcterms:W3CDTF">2018-02-10T10:46:49Z</dcterms:created>
  <dcterms:modified xsi:type="dcterms:W3CDTF">2018-02-19T05:33:28Z</dcterms:modified>
</cp:coreProperties>
</file>